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6" r:id="rId3"/>
    <p:sldId id="257"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87" r:id="rId19"/>
    <p:sldId id="272" r:id="rId20"/>
    <p:sldId id="274" r:id="rId21"/>
    <p:sldId id="275" r:id="rId22"/>
    <p:sldId id="276" r:id="rId23"/>
    <p:sldId id="288" r:id="rId24"/>
    <p:sldId id="277" r:id="rId25"/>
    <p:sldId id="279" r:id="rId26"/>
    <p:sldId id="280" r:id="rId27"/>
    <p:sldId id="278" r:id="rId28"/>
    <p:sldId id="281" r:id="rId29"/>
    <p:sldId id="282"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0127" autoAdjust="0"/>
  </p:normalViewPr>
  <p:slideViewPr>
    <p:cSldViewPr>
      <p:cViewPr varScale="1">
        <p:scale>
          <a:sx n="67" d="100"/>
          <a:sy n="67" d="100"/>
        </p:scale>
        <p:origin x="-14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6AA14-E132-426F-B039-FE7C120E36FB}" type="datetimeFigureOut">
              <a:rPr lang="en-US" smtClean="0"/>
              <a:pPr/>
              <a:t>12/1/2009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88FC2-F64C-4581-9F61-5FA5D0F232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Titile</a:t>
            </a:r>
            <a:r>
              <a:rPr lang="en-US" dirty="0" smtClean="0"/>
              <a:t> page</a:t>
            </a:r>
          </a:p>
          <a:p>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Greek letter Pi</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two Euler</a:t>
            </a:r>
            <a:r>
              <a:rPr lang="en-US" baseline="0" dirty="0" smtClean="0"/>
              <a:t> equations: one for the household, one for the firm</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88FC2-F64C-4581-9F61-5FA5D0F2324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dogma</a:t>
            </a:r>
            <a:r>
              <a:rPr lang="en-US" baseline="0" dirty="0" smtClean="0"/>
              <a:t> captures Hoover’s view that the government should be kept small at its current level.  </a:t>
            </a:r>
          </a:p>
          <a:p>
            <a:r>
              <a:rPr lang="en-US" baseline="0" dirty="0" smtClean="0"/>
              <a:t>Second dogma: the government should never spend beyond its means</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almost there, except One thing: we have not specify the exogenous shocks to the model. </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characterize the </a:t>
            </a:r>
            <a:r>
              <a:rPr lang="en-US" dirty="0" err="1" smtClean="0"/>
              <a:t>intertemporal</a:t>
            </a:r>
            <a:r>
              <a:rPr lang="en-US" baseline="0" dirty="0" smtClean="0"/>
              <a:t> shocks, we need to know: value of </a:t>
            </a:r>
            <a:r>
              <a:rPr lang="en-US" baseline="0" dirty="0" err="1" smtClean="0"/>
              <a:t>rel</a:t>
            </a:r>
            <a:r>
              <a:rPr lang="en-US" baseline="0" dirty="0" smtClean="0"/>
              <a:t>, and the distribution of tau. </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an efficient</a:t>
            </a:r>
            <a:r>
              <a:rPr lang="en-US" baseline="0" dirty="0" smtClean="0"/>
              <a:t> world without frictions like nominal rigidity and policy dogmas, the shock would not course output to drop. Thus if there is any drop in output after the shock hits the economy, it’s due to the </a:t>
            </a:r>
            <a:r>
              <a:rPr lang="en-US" baseline="0" dirty="0" err="1" smtClean="0"/>
              <a:t>propogation</a:t>
            </a:r>
            <a:r>
              <a:rPr lang="en-US" baseline="0" dirty="0" smtClean="0"/>
              <a:t> mechanism in the model. ---------Now we have enough equations to  close a linear approximation of the model. ------</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88FC2-F64C-4581-9F61-5FA5D0F23249}"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Monetary policy, the Fed</a:t>
            </a:r>
            <a:r>
              <a:rPr lang="en-US" baseline="0" dirty="0" smtClean="0"/>
              <a:t> behaves as if it follows a strict zero-inflation target, but with the twist that if may not be able to achieve it if the efficient real rate is negative.  As a consequence, if the prices falls due to the shock, the fall will not be undone by subsequent inflation. </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Expanded</a:t>
            </a:r>
            <a:r>
              <a:rPr lang="en-US" baseline="0" dirty="0" smtClean="0"/>
              <a:t> spending made his announcement creditable. </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Fiscal policy is countercyclical. The government</a:t>
            </a:r>
            <a:r>
              <a:rPr lang="en-US" baseline="0" dirty="0" smtClean="0"/>
              <a:t> respond to contraction by increase in both real and deficit spending. ( </a:t>
            </a:r>
            <a:r>
              <a:rPr lang="en-US" baseline="0" dirty="0" err="1" smtClean="0"/>
              <a:t>consistant</a:t>
            </a:r>
            <a:r>
              <a:rPr lang="en-US" baseline="0" dirty="0" smtClean="0"/>
              <a:t> with R’s policy) </a:t>
            </a:r>
          </a:p>
          <a:p>
            <a:pPr marL="228600" indent="-228600">
              <a:buAutoNum type="arabicPeriod"/>
            </a:pPr>
            <a:r>
              <a:rPr lang="en-US" baseline="0" dirty="0" smtClean="0"/>
              <a:t>Interest rate will remain low even after…..different from Hoover regime ( commitment to keep the interest rate low for much longer time)</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Theta 11 means 10 percent markup.  Alpha means average duration 7.1 years.</a:t>
            </a:r>
            <a:r>
              <a:rPr lang="en-US" baseline="0" dirty="0" smtClean="0"/>
              <a:t>  Average duration of price adjustment to be 3 quarters.</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figure is plotted under the assumption that real rate is in low state for the 1929 to 1937.  Hoover replicates data relatively well for 1929 to 1933. </a:t>
            </a:r>
            <a:r>
              <a:rPr lang="en-US" baseline="0" dirty="0" err="1" smtClean="0"/>
              <a:t>Roo</a:t>
            </a:r>
            <a:r>
              <a:rPr lang="en-US" baseline="0" dirty="0" smtClean="0"/>
              <a:t>…. Vertical line is when one leaves </a:t>
            </a:r>
            <a:r>
              <a:rPr lang="en-US" baseline="0" dirty="0" err="1" smtClean="0"/>
              <a:t>offiche</a:t>
            </a:r>
            <a:r>
              <a:rPr lang="en-US" baseline="0" dirty="0" smtClean="0"/>
              <a:t>, the other… Output: 40% decrease in steady state ; now regime change results in an increase in both output and inflation -----The policy instruments that drive the expansion are the </a:t>
            </a:r>
            <a:r>
              <a:rPr lang="en-US" baseline="0" dirty="0" err="1" smtClean="0"/>
              <a:t>aggresvied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88FC2-F64C-4581-9F61-5FA5D0F23249}"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88FC2-F64C-4581-9F61-5FA5D0F23249}"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Hoover: government increases</a:t>
            </a:r>
            <a:r>
              <a:rPr lang="en-US" baseline="0" dirty="0" smtClean="0"/>
              <a:t> interest and achieves zero inflation as soon as the deflationary pressure goes away; leads to a vicious deflationary dynamics as explained in the previous slides</a:t>
            </a:r>
          </a:p>
          <a:p>
            <a:r>
              <a:rPr lang="en-US" baseline="0" dirty="0" err="1" smtClean="0"/>
              <a:t>Roo</a:t>
            </a:r>
            <a:r>
              <a:rPr lang="en-US" baseline="0" dirty="0" smtClean="0"/>
              <a:t>: government keeps interest rate low for a longer time and </a:t>
            </a:r>
            <a:r>
              <a:rPr lang="en-US" baseline="0" dirty="0" err="1" smtClean="0"/>
              <a:t>accomodates</a:t>
            </a:r>
            <a:r>
              <a:rPr lang="en-US" baseline="0" dirty="0" smtClean="0"/>
              <a:t> some positive inflation.  ..Better Output:…..implies much higher money supply</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Opposed to  vicious</a:t>
            </a:r>
            <a:r>
              <a:rPr lang="en-US" baseline="0" dirty="0" smtClean="0"/>
              <a:t> circle, this is kind of virtuous circle. ------</a:t>
            </a:r>
            <a:r>
              <a:rPr lang="en-US" sz="1200" dirty="0" smtClean="0"/>
              <a:t>The commitment to </a:t>
            </a:r>
            <a:r>
              <a:rPr lang="en-US" sz="1200" dirty="0" err="1" smtClean="0"/>
              <a:t>reflate</a:t>
            </a:r>
            <a:r>
              <a:rPr lang="en-US" sz="1200" dirty="0" smtClean="0"/>
              <a:t> the price level implies lower real interest rates, which stimulates spending, even if nominal interest rate is zero. ----------The commitment to higher future output stimulates spending through permanent income hypothesis.---The commitment to higher future output stimulates spending through permanent income hypothesis.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Hoover</a:t>
            </a:r>
            <a:r>
              <a:rPr lang="en-US" baseline="0" dirty="0" smtClean="0"/>
              <a:t> regime, no need to worry about it: </a:t>
            </a:r>
            <a:r>
              <a:rPr lang="en-US" baseline="0" dirty="0" err="1" smtClean="0"/>
              <a:t>Roo</a:t>
            </a:r>
            <a:r>
              <a:rPr lang="en-US" baseline="0" dirty="0" smtClean="0"/>
              <a:t> regime: need to drop it to make policy </a:t>
            </a:r>
            <a:r>
              <a:rPr lang="en-US" baseline="0" dirty="0" err="1" smtClean="0"/>
              <a:t>credidble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88FC2-F64C-4581-9F61-5FA5D0F23249}"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88FC2-F64C-4581-9F61-5FA5D0F23249}"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88FC2-F64C-4581-9F61-5FA5D0F2324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88FC2-F64C-4581-9F61-5FA5D0F2324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made</a:t>
            </a:r>
            <a:r>
              <a:rPr lang="en-US" baseline="0" dirty="0" smtClean="0"/>
              <a:t> public announcement of his determination….But he did more than simply announce his desire to raise prices. …he also took actions, actions that made his announcement credible. </a:t>
            </a:r>
          </a:p>
          <a:p>
            <a:r>
              <a:rPr lang="en-US" baseline="0" dirty="0" smtClean="0"/>
              <a:t>------------How is the government spending financed? Not by new taxes, but by running budget deficits.</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Price Level:</a:t>
            </a:r>
            <a:r>
              <a:rPr lang="en-US" baseline="0" dirty="0" smtClean="0"/>
              <a:t> persistent deflation was turned into modest inflation</a:t>
            </a:r>
          </a:p>
          <a:p>
            <a:r>
              <a:rPr lang="en-US" baseline="0" dirty="0" smtClean="0"/>
              <a:t>Industrial Production: After fall for three consecutive years, a jump in monthly industrial production appeared right after the </a:t>
            </a:r>
            <a:r>
              <a:rPr lang="en-US" baseline="0" dirty="0" err="1" smtClean="0"/>
              <a:t>inaugaration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Fact: neither</a:t>
            </a:r>
            <a:r>
              <a:rPr lang="en-US" baseline="0" dirty="0" smtClean="0"/>
              <a:t> the nominal interest rate nor the money supply changed much at the turning point. </a:t>
            </a:r>
          </a:p>
          <a:p>
            <a:r>
              <a:rPr lang="en-US" baseline="0" dirty="0" smtClean="0"/>
              <a:t>What changed is the expectation about how they would be set in the future, leading to the change in inflation expectation. </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a year window of a monthly price index, commodity prices and stock market index, all of which are highly volatile and should respond strongly to a shift in expectation. </a:t>
            </a:r>
            <a:endParaRPr lang="en-US" dirty="0"/>
          </a:p>
        </p:txBody>
      </p:sp>
      <p:sp>
        <p:nvSpPr>
          <p:cNvPr id="4" name="Slide Number Placeholder 3"/>
          <p:cNvSpPr>
            <a:spLocks noGrp="1"/>
          </p:cNvSpPr>
          <p:nvPr>
            <p:ph type="sldNum" sz="quarter" idx="10"/>
          </p:nvPr>
        </p:nvSpPr>
        <p:spPr/>
        <p:txBody>
          <a:bodyPr/>
          <a:lstStyle/>
          <a:p>
            <a:fld id="{61988FC2-F64C-4581-9F61-5FA5D0F2324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88FC2-F64C-4581-9F61-5FA5D0F2324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9B09D2-6959-4838-83F9-E6082BF89BA2}"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B09D2-6959-4838-83F9-E6082BF89BA2}"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B09D2-6959-4838-83F9-E6082BF89BA2}"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B09D2-6959-4838-83F9-E6082BF89BA2}"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9B09D2-6959-4838-83F9-E6082BF89BA2}"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9B09D2-6959-4838-83F9-E6082BF89BA2}" type="datetimeFigureOut">
              <a:rPr lang="en-US" smtClean="0"/>
              <a:pPr/>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9B09D2-6959-4838-83F9-E6082BF89BA2}" type="datetimeFigureOut">
              <a:rPr lang="en-US" smtClean="0"/>
              <a:pPr/>
              <a:t>12/1/2009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9B09D2-6959-4838-83F9-E6082BF89BA2}" type="datetimeFigureOut">
              <a:rPr lang="en-US" smtClean="0"/>
              <a:pPr/>
              <a:t>12/1/2009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B09D2-6959-4838-83F9-E6082BF89BA2}" type="datetimeFigureOut">
              <a:rPr lang="en-US" smtClean="0"/>
              <a:pPr/>
              <a:t>12/1/2009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B09D2-6959-4838-83F9-E6082BF89BA2}" type="datetimeFigureOut">
              <a:rPr lang="en-US" smtClean="0"/>
              <a:pPr/>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B09D2-6959-4838-83F9-E6082BF89BA2}" type="datetimeFigureOut">
              <a:rPr lang="en-US" smtClean="0"/>
              <a:pPr/>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72F0-0FF3-4553-BBD1-B58EEEE86D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B09D2-6959-4838-83F9-E6082BF89BA2}" type="datetimeFigureOut">
              <a:rPr lang="en-US" smtClean="0"/>
              <a:pPr/>
              <a:t>12/1/2009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872F0-0FF3-4553-BBD1-B58EEEE86D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Great Expectations and the End of the Depression</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Gauti</a:t>
            </a:r>
            <a:r>
              <a:rPr lang="en-US" dirty="0" smtClean="0"/>
              <a:t> B. </a:t>
            </a:r>
            <a:r>
              <a:rPr lang="en-US" dirty="0" err="1" smtClean="0"/>
              <a:t>Eggertsson</a:t>
            </a:r>
            <a:endParaRPr lang="en-US" dirty="0" smtClean="0"/>
          </a:p>
          <a:p>
            <a:r>
              <a:rPr lang="en-US" dirty="0" smtClean="0"/>
              <a:t>AER 2008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 with Existing Literature</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Zero Bound literature</a:t>
            </a:r>
          </a:p>
          <a:p>
            <a:pPr>
              <a:buNone/>
            </a:pPr>
            <a:r>
              <a:rPr lang="en-US" dirty="0"/>
              <a:t>	</a:t>
            </a:r>
            <a:r>
              <a:rPr lang="en-US" dirty="0" smtClean="0"/>
              <a:t>	</a:t>
            </a:r>
            <a:r>
              <a:rPr lang="en-US" sz="2600" i="1" dirty="0" smtClean="0">
                <a:solidFill>
                  <a:schemeClr val="accent1"/>
                </a:solidFill>
              </a:rPr>
              <a:t>Focus on regime change</a:t>
            </a:r>
          </a:p>
          <a:p>
            <a:pPr>
              <a:buFont typeface="Wingdings" pitchFamily="2" charset="2"/>
              <a:buChar char="Ø"/>
            </a:pPr>
            <a:r>
              <a:rPr lang="en-US" dirty="0" smtClean="0"/>
              <a:t>Great Depression in DSGE </a:t>
            </a:r>
            <a:r>
              <a:rPr lang="en-US" dirty="0" smtClean="0"/>
              <a:t>models with </a:t>
            </a:r>
            <a:r>
              <a:rPr lang="en-US" dirty="0" smtClean="0"/>
              <a:t>shift in </a:t>
            </a:r>
            <a:r>
              <a:rPr lang="en-US" dirty="0" smtClean="0"/>
              <a:t>expectations</a:t>
            </a:r>
            <a:endParaRPr lang="en-US" dirty="0" smtClean="0"/>
          </a:p>
          <a:p>
            <a:pPr>
              <a:buNone/>
            </a:pPr>
            <a:r>
              <a:rPr lang="en-US" dirty="0"/>
              <a:t> </a:t>
            </a:r>
            <a:r>
              <a:rPr lang="en-US" dirty="0" smtClean="0"/>
              <a:t>         </a:t>
            </a:r>
            <a:r>
              <a:rPr lang="en-US" sz="2600" i="1" dirty="0" smtClean="0">
                <a:solidFill>
                  <a:schemeClr val="accent1"/>
                </a:solidFill>
              </a:rPr>
              <a:t>Explicitly model why and how </a:t>
            </a:r>
            <a:r>
              <a:rPr lang="en-US" sz="2600" i="1" dirty="0" smtClean="0">
                <a:solidFill>
                  <a:schemeClr val="accent1"/>
                </a:solidFill>
              </a:rPr>
              <a:t>expectations are  </a:t>
            </a:r>
            <a:r>
              <a:rPr lang="en-US" sz="2600" i="1" dirty="0" smtClean="0">
                <a:solidFill>
                  <a:schemeClr val="accent1"/>
                </a:solidFill>
              </a:rPr>
              <a:t>changed in 1933 with Roosevelt’s inauguration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Private Sectors</a:t>
            </a:r>
            <a:endParaRPr lang="en-US" dirty="0"/>
          </a:p>
        </p:txBody>
      </p:sp>
      <p:sp>
        <p:nvSpPr>
          <p:cNvPr id="11" name="Content Placeholder 10"/>
          <p:cNvSpPr>
            <a:spLocks noGrp="1"/>
          </p:cNvSpPr>
          <p:nvPr>
            <p:ph idx="1"/>
          </p:nvPr>
        </p:nvSpPr>
        <p:spPr/>
        <p:txBody>
          <a:bodyPr>
            <a:normAutofit fontScale="32500" lnSpcReduction="20000"/>
          </a:bodyPr>
          <a:lstStyle/>
          <a:p>
            <a:r>
              <a:rPr lang="en-US" sz="7400" dirty="0" smtClean="0"/>
              <a:t>A representative household maximizes:     </a:t>
            </a:r>
          </a:p>
          <a:p>
            <a:pPr>
              <a:buNone/>
            </a:pPr>
            <a:r>
              <a:rPr lang="en-US" sz="4500" dirty="0" smtClean="0"/>
              <a:t> </a:t>
            </a:r>
          </a:p>
          <a:p>
            <a:pPr>
              <a:buNone/>
            </a:pPr>
            <a:r>
              <a:rPr lang="en-US" sz="2200" dirty="0" smtClean="0"/>
              <a:t>      </a:t>
            </a:r>
          </a:p>
          <a:p>
            <a:endParaRPr lang="en-US" dirty="0"/>
          </a:p>
          <a:p>
            <a:pPr>
              <a:buNone/>
            </a:pPr>
            <a:r>
              <a:rPr lang="en-US" sz="5500" dirty="0" smtClean="0"/>
              <a:t>    with               </a:t>
            </a:r>
          </a:p>
          <a:p>
            <a:pPr>
              <a:buNone/>
            </a:pPr>
            <a:r>
              <a:rPr lang="en-US" sz="2600" dirty="0" smtClean="0"/>
              <a:t>     </a:t>
            </a:r>
          </a:p>
          <a:p>
            <a:pPr>
              <a:buNone/>
            </a:pPr>
            <a:r>
              <a:rPr lang="en-US" dirty="0" smtClean="0"/>
              <a:t>                                                        </a:t>
            </a:r>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smtClean="0"/>
          </a:p>
          <a:p>
            <a:r>
              <a:rPr lang="en-US" sz="6200" dirty="0" smtClean="0"/>
              <a:t>A representative firm: </a:t>
            </a:r>
          </a:p>
          <a:p>
            <a:pPr lvl="1"/>
            <a:r>
              <a:rPr lang="en-US" sz="6200" dirty="0" smtClean="0"/>
              <a:t>Technology is linear  in labor</a:t>
            </a:r>
          </a:p>
          <a:p>
            <a:pPr lvl="1"/>
            <a:r>
              <a:rPr lang="en-US" sz="6200" dirty="0" smtClean="0"/>
              <a:t>Maximizes expected discounted profits</a:t>
            </a:r>
          </a:p>
          <a:p>
            <a:pPr lvl="1"/>
            <a:r>
              <a:rPr lang="en-US" sz="6200" dirty="0" smtClean="0"/>
              <a:t> Face </a:t>
            </a:r>
            <a:r>
              <a:rPr lang="en-US" sz="6200" dirty="0" smtClean="0"/>
              <a:t>a cost of price </a:t>
            </a:r>
            <a:r>
              <a:rPr lang="en-US" sz="6200" dirty="0" smtClean="0"/>
              <a:t>changes        , where                      .    </a:t>
            </a:r>
            <a:endParaRPr lang="en-US" sz="6200" dirty="0" smtClean="0"/>
          </a:p>
          <a:p>
            <a:pPr lvl="1"/>
            <a:endParaRPr lang="en-US" sz="1800" dirty="0" smtClean="0"/>
          </a:p>
          <a:p>
            <a:pPr lvl="1"/>
            <a:endParaRPr lang="en-US" sz="1800" dirty="0" smtClean="0"/>
          </a:p>
          <a:p>
            <a:endParaRPr lang="en-US" dirty="0" smtClean="0"/>
          </a:p>
          <a:p>
            <a:pPr lvl="1"/>
            <a:endParaRPr lang="en-US" dirty="0" smtClean="0"/>
          </a:p>
          <a:p>
            <a:pPr>
              <a:buNone/>
            </a:pPr>
            <a:r>
              <a:rPr lang="en-US" dirty="0" smtClean="0"/>
              <a:t> </a:t>
            </a:r>
          </a:p>
          <a:p>
            <a:pPr>
              <a:buNone/>
            </a:pPr>
            <a:r>
              <a:rPr lang="en-US" dirty="0"/>
              <a:t> </a:t>
            </a:r>
            <a:r>
              <a:rPr lang="en-US" dirty="0" smtClean="0"/>
              <a:t>   </a:t>
            </a:r>
          </a:p>
          <a:p>
            <a:pPr>
              <a:buNone/>
            </a:pPr>
            <a:r>
              <a:rPr lang="en-US" dirty="0" smtClean="0"/>
              <a:t>                    </a:t>
            </a:r>
            <a:endParaRPr lang="en-US" dirty="0"/>
          </a:p>
        </p:txBody>
      </p:sp>
      <p:pic>
        <p:nvPicPr>
          <p:cNvPr id="8201" name="Picture 9"/>
          <p:cNvPicPr>
            <a:picLocks noChangeAspect="1" noChangeArrowheads="1"/>
          </p:cNvPicPr>
          <p:nvPr/>
        </p:nvPicPr>
        <p:blipFill>
          <a:blip r:embed="rId3" cstate="print"/>
          <a:srcRect/>
          <a:stretch>
            <a:fillRect/>
          </a:stretch>
        </p:blipFill>
        <p:spPr bwMode="auto">
          <a:xfrm>
            <a:off x="1981200" y="1905000"/>
            <a:ext cx="4324350" cy="600075"/>
          </a:xfrm>
          <a:prstGeom prst="rect">
            <a:avLst/>
          </a:prstGeom>
          <a:noFill/>
          <a:ln w="9525">
            <a:noFill/>
            <a:miter lim="800000"/>
            <a:headEnd/>
            <a:tailEnd/>
          </a:ln>
          <a:effectLst/>
        </p:spPr>
      </p:pic>
      <p:pic>
        <p:nvPicPr>
          <p:cNvPr id="8207" name="Picture 15"/>
          <p:cNvPicPr>
            <a:picLocks noChangeAspect="1" noChangeArrowheads="1"/>
          </p:cNvPicPr>
          <p:nvPr/>
        </p:nvPicPr>
        <p:blipFill>
          <a:blip r:embed="rId4" cstate="print"/>
          <a:srcRect/>
          <a:stretch>
            <a:fillRect/>
          </a:stretch>
        </p:blipFill>
        <p:spPr bwMode="auto">
          <a:xfrm>
            <a:off x="1981200" y="2895600"/>
            <a:ext cx="4152900" cy="371475"/>
          </a:xfrm>
          <a:prstGeom prst="rect">
            <a:avLst/>
          </a:prstGeom>
          <a:noFill/>
          <a:ln w="9525">
            <a:noFill/>
            <a:miter lim="800000"/>
            <a:headEnd/>
            <a:tailEnd/>
          </a:ln>
          <a:effectLst/>
        </p:spPr>
      </p:pic>
      <p:pic>
        <p:nvPicPr>
          <p:cNvPr id="8209" name="Picture 17"/>
          <p:cNvPicPr>
            <a:picLocks noChangeAspect="1" noChangeArrowheads="1"/>
          </p:cNvPicPr>
          <p:nvPr/>
        </p:nvPicPr>
        <p:blipFill>
          <a:blip r:embed="rId5" cstate="print"/>
          <a:srcRect/>
          <a:stretch>
            <a:fillRect/>
          </a:stretch>
        </p:blipFill>
        <p:spPr bwMode="auto">
          <a:xfrm>
            <a:off x="4267200" y="4876800"/>
            <a:ext cx="361950" cy="2095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print"/>
          <a:srcRect/>
          <a:stretch>
            <a:fillRect/>
          </a:stretch>
        </p:blipFill>
        <p:spPr bwMode="auto">
          <a:xfrm>
            <a:off x="5486400" y="4724400"/>
            <a:ext cx="1143000" cy="370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and AS</a:t>
            </a:r>
            <a:endParaRPr lang="en-US" dirty="0"/>
          </a:p>
        </p:txBody>
      </p:sp>
      <p:sp>
        <p:nvSpPr>
          <p:cNvPr id="3" name="Content Placeholder 2"/>
          <p:cNvSpPr>
            <a:spLocks noGrp="1"/>
          </p:cNvSpPr>
          <p:nvPr>
            <p:ph idx="1"/>
          </p:nvPr>
        </p:nvSpPr>
        <p:spPr/>
        <p:txBody>
          <a:bodyPr/>
          <a:lstStyle/>
          <a:p>
            <a:r>
              <a:rPr lang="en-US" sz="2800" dirty="0" smtClean="0"/>
              <a:t>IS:</a:t>
            </a:r>
            <a:r>
              <a:rPr lang="en-US" dirty="0" smtClean="0"/>
              <a:t> </a:t>
            </a:r>
          </a:p>
          <a:p>
            <a:pPr>
              <a:buNone/>
            </a:pPr>
            <a:r>
              <a:rPr lang="en-US" dirty="0" smtClean="0"/>
              <a:t> </a:t>
            </a:r>
          </a:p>
          <a:p>
            <a:pPr>
              <a:buNone/>
            </a:pPr>
            <a:r>
              <a:rPr lang="en-US" dirty="0" smtClean="0"/>
              <a:t>   </a:t>
            </a:r>
            <a:r>
              <a:rPr lang="en-US" sz="2800" dirty="0" smtClean="0"/>
              <a:t>where</a:t>
            </a:r>
          </a:p>
          <a:p>
            <a:pPr>
              <a:buNone/>
            </a:pPr>
            <a:endParaRPr lang="en-US" dirty="0"/>
          </a:p>
          <a:p>
            <a:r>
              <a:rPr lang="en-US" sz="2800" dirty="0" smtClean="0"/>
              <a:t>AS:</a:t>
            </a:r>
          </a:p>
          <a:p>
            <a:pPr>
              <a:buNone/>
            </a:pPr>
            <a:endParaRPr lang="en-US" dirty="0"/>
          </a:p>
          <a:p>
            <a:pPr>
              <a:buNone/>
            </a:pPr>
            <a:r>
              <a:rPr lang="en-US" dirty="0" smtClean="0"/>
              <a:t>   </a:t>
            </a:r>
            <a:r>
              <a:rPr lang="en-US" sz="2800" dirty="0" smtClean="0"/>
              <a:t>where</a:t>
            </a:r>
            <a:endParaRPr lang="en-US" sz="2800" dirty="0"/>
          </a:p>
        </p:txBody>
      </p:sp>
      <p:pic>
        <p:nvPicPr>
          <p:cNvPr id="9218" name="Picture 2"/>
          <p:cNvPicPr>
            <a:picLocks noChangeAspect="1" noChangeArrowheads="1"/>
          </p:cNvPicPr>
          <p:nvPr/>
        </p:nvPicPr>
        <p:blipFill>
          <a:blip r:embed="rId3" cstate="print"/>
          <a:srcRect/>
          <a:stretch>
            <a:fillRect/>
          </a:stretch>
        </p:blipFill>
        <p:spPr bwMode="auto">
          <a:xfrm>
            <a:off x="2590800" y="1905000"/>
            <a:ext cx="2438400" cy="6096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2743200" y="3048000"/>
            <a:ext cx="2362199" cy="737247"/>
          </a:xfrm>
          <a:prstGeom prst="rect">
            <a:avLst/>
          </a:prstGeom>
          <a:noFill/>
          <a:ln w="9525">
            <a:noFill/>
            <a:miter lim="800000"/>
            <a:headEnd/>
            <a:tailEnd/>
          </a:ln>
          <a:effectLst/>
        </p:spPr>
      </p:pic>
      <p:pic>
        <p:nvPicPr>
          <p:cNvPr id="9220" name="Picture 4"/>
          <p:cNvPicPr>
            <a:picLocks noChangeAspect="1" noChangeArrowheads="1"/>
          </p:cNvPicPr>
          <p:nvPr/>
        </p:nvPicPr>
        <p:blipFill>
          <a:blip r:embed="rId5" cstate="print"/>
          <a:srcRect/>
          <a:stretch>
            <a:fillRect/>
          </a:stretch>
        </p:blipFill>
        <p:spPr bwMode="auto">
          <a:xfrm>
            <a:off x="2514600" y="4267200"/>
            <a:ext cx="3761154" cy="523875"/>
          </a:xfrm>
          <a:prstGeom prst="rect">
            <a:avLst/>
          </a:prstGeom>
          <a:noFill/>
          <a:ln w="9525">
            <a:noFill/>
            <a:miter lim="800000"/>
            <a:headEnd/>
            <a:tailEnd/>
          </a:ln>
          <a:effectLst/>
        </p:spPr>
      </p:pic>
      <p:pic>
        <p:nvPicPr>
          <p:cNvPr id="9221" name="Picture 5"/>
          <p:cNvPicPr>
            <a:picLocks noChangeAspect="1" noChangeArrowheads="1"/>
          </p:cNvPicPr>
          <p:nvPr/>
        </p:nvPicPr>
        <p:blipFill>
          <a:blip r:embed="rId6" cstate="print"/>
          <a:srcRect/>
          <a:stretch>
            <a:fillRect/>
          </a:stretch>
        </p:blipFill>
        <p:spPr bwMode="auto">
          <a:xfrm>
            <a:off x="2743200" y="5410200"/>
            <a:ext cx="2819400" cy="5501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and Equilibrium</a:t>
            </a:r>
            <a:endParaRPr lang="en-US" dirty="0"/>
          </a:p>
        </p:txBody>
      </p:sp>
      <p:sp>
        <p:nvSpPr>
          <p:cNvPr id="3" name="Content Placeholder 2"/>
          <p:cNvSpPr>
            <a:spLocks noGrp="1"/>
          </p:cNvSpPr>
          <p:nvPr>
            <p:ph idx="1"/>
          </p:nvPr>
        </p:nvSpPr>
        <p:spPr/>
        <p:txBody>
          <a:bodyPr>
            <a:normAutofit/>
          </a:bodyPr>
          <a:lstStyle/>
          <a:p>
            <a:r>
              <a:rPr lang="en-US" sz="2000" dirty="0" smtClean="0">
                <a:solidFill>
                  <a:srgbClr val="0070C0"/>
                </a:solidFill>
              </a:rPr>
              <a:t>Total </a:t>
            </a:r>
            <a:r>
              <a:rPr lang="en-US" sz="2000" dirty="0" smtClean="0">
                <a:solidFill>
                  <a:srgbClr val="0070C0"/>
                </a:solidFill>
              </a:rPr>
              <a:t>government spend:</a:t>
            </a:r>
          </a:p>
          <a:p>
            <a:r>
              <a:rPr lang="en-US" sz="2000" dirty="0" smtClean="0">
                <a:solidFill>
                  <a:srgbClr val="0070C0"/>
                </a:solidFill>
              </a:rPr>
              <a:t> Government budget constraint: </a:t>
            </a:r>
          </a:p>
          <a:p>
            <a:pPr>
              <a:buNone/>
            </a:pPr>
            <a:r>
              <a:rPr lang="en-US" sz="2400" dirty="0" smtClean="0">
                <a:solidFill>
                  <a:srgbClr val="0070C0"/>
                </a:solidFill>
              </a:rPr>
              <a:t>      </a:t>
            </a:r>
            <a:r>
              <a:rPr lang="en-US" sz="2000" dirty="0" smtClean="0">
                <a:solidFill>
                  <a:srgbClr val="0070C0"/>
                </a:solidFill>
              </a:rPr>
              <a:t>with</a:t>
            </a:r>
            <a:r>
              <a:rPr lang="en-US" sz="2400" dirty="0" smtClean="0">
                <a:solidFill>
                  <a:srgbClr val="0070C0"/>
                </a:solidFill>
              </a:rPr>
              <a:t>                                .</a:t>
            </a:r>
          </a:p>
          <a:p>
            <a:r>
              <a:rPr lang="en-US" sz="2000" dirty="0" smtClean="0">
                <a:solidFill>
                  <a:srgbClr val="0070C0"/>
                </a:solidFill>
              </a:rPr>
              <a:t>Excluding </a:t>
            </a:r>
            <a:r>
              <a:rPr lang="en-US" sz="2000" dirty="0" err="1" smtClean="0">
                <a:solidFill>
                  <a:srgbClr val="0070C0"/>
                </a:solidFill>
              </a:rPr>
              <a:t>Ponzi</a:t>
            </a:r>
            <a:r>
              <a:rPr lang="en-US" sz="2000" dirty="0" smtClean="0">
                <a:solidFill>
                  <a:srgbClr val="0070C0"/>
                </a:solidFill>
              </a:rPr>
              <a:t> Scheme:</a:t>
            </a:r>
          </a:p>
          <a:p>
            <a:r>
              <a:rPr lang="en-US" sz="2000" dirty="0" smtClean="0"/>
              <a:t>Market Clearing:</a:t>
            </a:r>
          </a:p>
          <a:p>
            <a:r>
              <a:rPr lang="en-US" sz="2000" dirty="0" smtClean="0"/>
              <a:t>Assumption of habit formation:</a:t>
            </a:r>
          </a:p>
          <a:p>
            <a:r>
              <a:rPr lang="en-US" sz="2000" dirty="0" smtClean="0"/>
              <a:t>Zero bound on the short-term nominal interest rate:</a:t>
            </a:r>
          </a:p>
          <a:p>
            <a:r>
              <a:rPr lang="en-US" sz="2000" dirty="0" smtClean="0"/>
              <a:t>Government takes the expectation functions as given:      </a:t>
            </a:r>
            <a:endParaRPr lang="en-US" sz="2000" dirty="0"/>
          </a:p>
        </p:txBody>
      </p:sp>
      <p:pic>
        <p:nvPicPr>
          <p:cNvPr id="10242" name="Picture 2"/>
          <p:cNvPicPr>
            <a:picLocks noChangeAspect="1" noChangeArrowheads="1"/>
          </p:cNvPicPr>
          <p:nvPr/>
        </p:nvPicPr>
        <p:blipFill>
          <a:blip r:embed="rId3" cstate="print"/>
          <a:srcRect/>
          <a:stretch>
            <a:fillRect/>
          </a:stretch>
        </p:blipFill>
        <p:spPr bwMode="auto">
          <a:xfrm>
            <a:off x="3581400" y="1600200"/>
            <a:ext cx="1681554" cy="42762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cstate="print"/>
          <a:srcRect/>
          <a:stretch>
            <a:fillRect/>
          </a:stretch>
        </p:blipFill>
        <p:spPr bwMode="auto">
          <a:xfrm>
            <a:off x="4419600" y="1905000"/>
            <a:ext cx="2744107" cy="47625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5" cstate="print"/>
          <a:srcRect/>
          <a:stretch>
            <a:fillRect/>
          </a:stretch>
        </p:blipFill>
        <p:spPr bwMode="auto">
          <a:xfrm>
            <a:off x="2667000" y="3200400"/>
            <a:ext cx="1752600" cy="343647"/>
          </a:xfrm>
          <a:prstGeom prst="rect">
            <a:avLst/>
          </a:prstGeom>
          <a:noFill/>
          <a:ln w="9525">
            <a:noFill/>
            <a:miter lim="800000"/>
            <a:headEnd/>
            <a:tailEnd/>
          </a:ln>
          <a:effectLst/>
        </p:spPr>
      </p:pic>
      <p:pic>
        <p:nvPicPr>
          <p:cNvPr id="10247" name="Picture 7"/>
          <p:cNvPicPr>
            <a:picLocks noChangeAspect="1" noChangeArrowheads="1"/>
          </p:cNvPicPr>
          <p:nvPr/>
        </p:nvPicPr>
        <p:blipFill>
          <a:blip r:embed="rId6" cstate="print"/>
          <a:srcRect/>
          <a:stretch>
            <a:fillRect/>
          </a:stretch>
        </p:blipFill>
        <p:spPr bwMode="auto">
          <a:xfrm>
            <a:off x="4190999" y="3505200"/>
            <a:ext cx="1482811" cy="428625"/>
          </a:xfrm>
          <a:prstGeom prst="rect">
            <a:avLst/>
          </a:prstGeom>
          <a:noFill/>
          <a:ln w="9525">
            <a:noFill/>
            <a:miter lim="800000"/>
            <a:headEnd/>
            <a:tailEnd/>
          </a:ln>
          <a:effectLst/>
        </p:spPr>
      </p:pic>
      <p:pic>
        <p:nvPicPr>
          <p:cNvPr id="10248" name="Picture 8"/>
          <p:cNvPicPr>
            <a:picLocks noChangeAspect="1" noChangeArrowheads="1"/>
          </p:cNvPicPr>
          <p:nvPr/>
        </p:nvPicPr>
        <p:blipFill>
          <a:blip r:embed="rId7" cstate="print"/>
          <a:srcRect/>
          <a:stretch>
            <a:fillRect/>
          </a:stretch>
        </p:blipFill>
        <p:spPr bwMode="auto">
          <a:xfrm>
            <a:off x="6324600" y="3657600"/>
            <a:ext cx="762000" cy="662065"/>
          </a:xfrm>
          <a:prstGeom prst="rect">
            <a:avLst/>
          </a:prstGeom>
          <a:noFill/>
          <a:ln w="9525">
            <a:noFill/>
            <a:miter lim="800000"/>
            <a:headEnd/>
            <a:tailEnd/>
          </a:ln>
          <a:effectLst/>
        </p:spPr>
      </p:pic>
      <p:pic>
        <p:nvPicPr>
          <p:cNvPr id="10249" name="Picture 9"/>
          <p:cNvPicPr>
            <a:picLocks noChangeAspect="1" noChangeArrowheads="1"/>
          </p:cNvPicPr>
          <p:nvPr/>
        </p:nvPicPr>
        <p:blipFill>
          <a:blip r:embed="rId8" cstate="print"/>
          <a:srcRect/>
          <a:stretch>
            <a:fillRect/>
          </a:stretch>
        </p:blipFill>
        <p:spPr bwMode="auto">
          <a:xfrm>
            <a:off x="3276600" y="4653396"/>
            <a:ext cx="1981200" cy="956830"/>
          </a:xfrm>
          <a:prstGeom prst="rect">
            <a:avLst/>
          </a:prstGeom>
          <a:noFill/>
          <a:ln w="9525">
            <a:noFill/>
            <a:miter lim="800000"/>
            <a:headEnd/>
            <a:tailEnd/>
          </a:ln>
          <a:effectLst/>
        </p:spPr>
      </p:pic>
      <p:pic>
        <p:nvPicPr>
          <p:cNvPr id="10250" name="Picture 10"/>
          <p:cNvPicPr>
            <a:picLocks noChangeAspect="1" noChangeArrowheads="1"/>
          </p:cNvPicPr>
          <p:nvPr/>
        </p:nvPicPr>
        <p:blipFill>
          <a:blip r:embed="rId9" cstate="print"/>
          <a:srcRect/>
          <a:stretch>
            <a:fillRect/>
          </a:stretch>
        </p:blipFill>
        <p:spPr bwMode="auto">
          <a:xfrm>
            <a:off x="1524000" y="2438400"/>
            <a:ext cx="2057400" cy="278969"/>
          </a:xfrm>
          <a:prstGeom prst="rect">
            <a:avLst/>
          </a:prstGeom>
          <a:noFill/>
          <a:ln w="9525">
            <a:noFill/>
            <a:miter lim="800000"/>
            <a:headEnd/>
            <a:tailEnd/>
          </a:ln>
          <a:effectLst/>
        </p:spPr>
      </p:pic>
      <p:pic>
        <p:nvPicPr>
          <p:cNvPr id="10251" name="Picture 11"/>
          <p:cNvPicPr>
            <a:picLocks noChangeAspect="1" noChangeArrowheads="1"/>
          </p:cNvPicPr>
          <p:nvPr/>
        </p:nvPicPr>
        <p:blipFill>
          <a:blip r:embed="rId10" cstate="print"/>
          <a:srcRect/>
          <a:stretch>
            <a:fillRect/>
          </a:stretch>
        </p:blipFill>
        <p:spPr bwMode="auto">
          <a:xfrm>
            <a:off x="3505200" y="2707522"/>
            <a:ext cx="762000" cy="4262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l"/>
            <a:r>
              <a:rPr lang="en-US" sz="2800" dirty="0" smtClean="0"/>
              <a:t>Without imposing policy dogmas, the government’s maximization problem is: </a:t>
            </a:r>
            <a:endParaRPr lang="en-US" sz="2800" dirty="0"/>
          </a:p>
        </p:txBody>
      </p:sp>
      <p:sp>
        <p:nvSpPr>
          <p:cNvPr id="3" name="Content Placeholder 2"/>
          <p:cNvSpPr>
            <a:spLocks noGrp="1"/>
          </p:cNvSpPr>
          <p:nvPr>
            <p:ph idx="1"/>
          </p:nvPr>
        </p:nvSpPr>
        <p:spPr>
          <a:xfrm>
            <a:off x="457200" y="2209800"/>
            <a:ext cx="8229600" cy="3916363"/>
          </a:xfrm>
        </p:spPr>
        <p:txBody>
          <a:bodyPr/>
          <a:lstStyle/>
          <a:p>
            <a:pPr>
              <a:buNone/>
            </a:pPr>
            <a:endParaRPr lang="en-US" dirty="0" smtClean="0"/>
          </a:p>
          <a:p>
            <a:pPr>
              <a:buNone/>
            </a:pPr>
            <a:endParaRPr lang="en-US" dirty="0"/>
          </a:p>
          <a:p>
            <a:pPr>
              <a:buNone/>
            </a:pPr>
            <a:endParaRPr lang="en-US" dirty="0" smtClean="0"/>
          </a:p>
          <a:p>
            <a:pPr>
              <a:buNone/>
            </a:pPr>
            <a:r>
              <a:rPr lang="en-US" sz="2800" dirty="0"/>
              <a:t> </a:t>
            </a:r>
            <a:r>
              <a:rPr lang="en-US" sz="2800" dirty="0" smtClean="0"/>
              <a:t>   </a:t>
            </a:r>
          </a:p>
          <a:p>
            <a:pPr>
              <a:buNone/>
            </a:pPr>
            <a:r>
              <a:rPr lang="en-US" sz="2800" dirty="0"/>
              <a:t> </a:t>
            </a:r>
            <a:r>
              <a:rPr lang="en-US" sz="2800" dirty="0" smtClean="0"/>
              <a:t>   such that all the constraints on the previous page are satisfied. </a:t>
            </a:r>
            <a:endParaRPr lang="en-US" sz="2800" dirty="0"/>
          </a:p>
          <a:p>
            <a:pPr>
              <a:buNone/>
            </a:pP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1524000" y="2590800"/>
            <a:ext cx="1661746" cy="60007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1295400" y="3429000"/>
            <a:ext cx="7203567" cy="704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pPr algn="l"/>
            <a:r>
              <a:rPr lang="en-US" sz="2800" dirty="0" smtClean="0"/>
              <a:t>The </a:t>
            </a:r>
            <a:r>
              <a:rPr lang="en-US" sz="2800" dirty="0" smtClean="0">
                <a:solidFill>
                  <a:schemeClr val="tx2">
                    <a:lumMod val="60000"/>
                    <a:lumOff val="40000"/>
                  </a:schemeClr>
                </a:solidFill>
              </a:rPr>
              <a:t>Hoover Regime</a:t>
            </a:r>
            <a:r>
              <a:rPr lang="en-US" sz="2800" dirty="0" smtClean="0"/>
              <a:t>: Policy Dogmas must hold</a:t>
            </a:r>
            <a:br>
              <a:rPr lang="en-US" sz="2800" dirty="0" smtClean="0"/>
            </a:br>
            <a:r>
              <a:rPr lang="en-US" sz="2800" dirty="0" smtClean="0"/>
              <a:t>The </a:t>
            </a:r>
            <a:r>
              <a:rPr lang="en-US" sz="2800" dirty="0" smtClean="0">
                <a:solidFill>
                  <a:schemeClr val="tx2">
                    <a:lumMod val="60000"/>
                    <a:lumOff val="40000"/>
                  </a:schemeClr>
                </a:solidFill>
              </a:rPr>
              <a:t>Roosevelt Regime</a:t>
            </a:r>
            <a:r>
              <a:rPr lang="en-US" sz="2800" dirty="0" smtClean="0"/>
              <a:t>: Policy Dogmas were dropped</a:t>
            </a:r>
            <a:br>
              <a:rPr lang="en-US" sz="2800" dirty="0" smtClean="0"/>
            </a:br>
            <a:r>
              <a:rPr lang="en-US" sz="2800" dirty="0" smtClean="0"/>
              <a:t>What are the Policy Dogmas?</a:t>
            </a:r>
            <a:endParaRPr lang="en-US" sz="2800" dirty="0"/>
          </a:p>
        </p:txBody>
      </p:sp>
      <p:sp>
        <p:nvSpPr>
          <p:cNvPr id="3" name="Content Placeholder 2"/>
          <p:cNvSpPr>
            <a:spLocks noGrp="1"/>
          </p:cNvSpPr>
          <p:nvPr>
            <p:ph idx="1"/>
          </p:nvPr>
        </p:nvSpPr>
        <p:spPr>
          <a:xfrm>
            <a:off x="457200" y="1981200"/>
            <a:ext cx="8229600" cy="4144963"/>
          </a:xfrm>
        </p:spPr>
        <p:txBody>
          <a:bodyPr>
            <a:normAutofit/>
          </a:bodyPr>
          <a:lstStyle/>
          <a:p>
            <a:r>
              <a:rPr lang="en-US" sz="2800" dirty="0" smtClean="0"/>
              <a:t>“Small Government” dogma</a:t>
            </a:r>
          </a:p>
          <a:p>
            <a:pPr>
              <a:buNone/>
            </a:pPr>
            <a:endParaRPr lang="en-US" sz="2800" dirty="0" smtClean="0"/>
          </a:p>
          <a:p>
            <a:pPr>
              <a:buNone/>
            </a:pPr>
            <a:endParaRPr lang="en-US" sz="2800" dirty="0"/>
          </a:p>
          <a:p>
            <a:r>
              <a:rPr lang="en-US" sz="2800" dirty="0" smtClean="0"/>
              <a:t>“</a:t>
            </a:r>
            <a:r>
              <a:rPr lang="en-US" sz="2800" dirty="0" err="1" smtClean="0"/>
              <a:t>Blanced</a:t>
            </a:r>
            <a:r>
              <a:rPr lang="en-US" sz="2800" dirty="0" smtClean="0"/>
              <a:t> Budget” dogma</a:t>
            </a:r>
          </a:p>
          <a:p>
            <a:endParaRPr lang="en-US" sz="2800" dirty="0"/>
          </a:p>
          <a:p>
            <a:endParaRPr lang="en-US" sz="2800" dirty="0" smtClean="0"/>
          </a:p>
          <a:p>
            <a:r>
              <a:rPr lang="en-US" sz="2800" dirty="0" smtClean="0"/>
              <a:t>“Gold Standard” dogma </a:t>
            </a:r>
            <a:endParaRPr lang="en-US" sz="2800" dirty="0"/>
          </a:p>
        </p:txBody>
      </p:sp>
      <p:pic>
        <p:nvPicPr>
          <p:cNvPr id="12290" name="Picture 2"/>
          <p:cNvPicPr>
            <a:picLocks noChangeAspect="1" noChangeArrowheads="1"/>
          </p:cNvPicPr>
          <p:nvPr/>
        </p:nvPicPr>
        <p:blipFill>
          <a:blip r:embed="rId3" cstate="print"/>
          <a:srcRect/>
          <a:stretch>
            <a:fillRect/>
          </a:stretch>
        </p:blipFill>
        <p:spPr bwMode="auto">
          <a:xfrm>
            <a:off x="3276600" y="2667000"/>
            <a:ext cx="2512060" cy="4381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cstate="print"/>
          <a:srcRect/>
          <a:stretch>
            <a:fillRect/>
          </a:stretch>
        </p:blipFill>
        <p:spPr bwMode="auto">
          <a:xfrm>
            <a:off x="3657600" y="4191000"/>
            <a:ext cx="1728561" cy="35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Exogenous Shocks</a:t>
            </a:r>
            <a:endParaRPr lang="en-US" dirty="0"/>
          </a:p>
        </p:txBody>
      </p:sp>
      <p:sp>
        <p:nvSpPr>
          <p:cNvPr id="3" name="Content Placeholder 2"/>
          <p:cNvSpPr>
            <a:spLocks noGrp="1"/>
          </p:cNvSpPr>
          <p:nvPr>
            <p:ph idx="1"/>
          </p:nvPr>
        </p:nvSpPr>
        <p:spPr/>
        <p:txBody>
          <a:bodyPr/>
          <a:lstStyle/>
          <a:p>
            <a:pPr>
              <a:buNone/>
            </a:pPr>
            <a:r>
              <a:rPr lang="en-US" sz="2400" dirty="0" smtClean="0"/>
              <a:t>Key Features in the data in 1929-1933: </a:t>
            </a:r>
          </a:p>
          <a:p>
            <a:pPr marL="514350" indent="-514350">
              <a:buNone/>
            </a:pPr>
            <a:r>
              <a:rPr lang="en-US" sz="2400" dirty="0" smtClean="0"/>
              <a:t>       </a:t>
            </a:r>
            <a:r>
              <a:rPr lang="en-US" sz="2400" dirty="0" smtClean="0">
                <a:solidFill>
                  <a:schemeClr val="tx2">
                    <a:lumMod val="60000"/>
                    <a:lumOff val="40000"/>
                  </a:schemeClr>
                </a:solidFill>
              </a:rPr>
              <a:t>a. short-term nominal interest rate close to 0</a:t>
            </a:r>
          </a:p>
          <a:p>
            <a:pPr marL="514350" indent="-514350">
              <a:buNone/>
            </a:pPr>
            <a:r>
              <a:rPr lang="en-US" sz="2400" dirty="0">
                <a:solidFill>
                  <a:schemeClr val="tx2">
                    <a:lumMod val="60000"/>
                    <a:lumOff val="40000"/>
                  </a:schemeClr>
                </a:solidFill>
              </a:rPr>
              <a:t> </a:t>
            </a:r>
            <a:r>
              <a:rPr lang="en-US" sz="2400" dirty="0" smtClean="0">
                <a:solidFill>
                  <a:schemeClr val="tx2">
                    <a:lumMod val="60000"/>
                    <a:lumOff val="40000"/>
                  </a:schemeClr>
                </a:solidFill>
              </a:rPr>
              <a:t>      b. output dropped</a:t>
            </a:r>
          </a:p>
          <a:p>
            <a:pPr marL="514350" indent="-514350">
              <a:buNone/>
            </a:pPr>
            <a:r>
              <a:rPr lang="en-US" sz="2400" dirty="0" smtClean="0">
                <a:solidFill>
                  <a:schemeClr val="tx2">
                    <a:lumMod val="60000"/>
                    <a:lumOff val="40000"/>
                  </a:schemeClr>
                </a:solidFill>
              </a:rPr>
              <a:t>       </a:t>
            </a:r>
            <a:r>
              <a:rPr lang="en-US" sz="2400" dirty="0" err="1" smtClean="0">
                <a:solidFill>
                  <a:schemeClr val="tx2">
                    <a:lumMod val="60000"/>
                    <a:lumOff val="40000"/>
                  </a:schemeClr>
                </a:solidFill>
              </a:rPr>
              <a:t>c</a:t>
            </a:r>
            <a:r>
              <a:rPr lang="en-US" sz="2400" dirty="0" smtClean="0">
                <a:solidFill>
                  <a:schemeClr val="tx2">
                    <a:lumMod val="60000"/>
                    <a:lumOff val="40000"/>
                  </a:schemeClr>
                </a:solidFill>
              </a:rPr>
              <a:t>.  prices declined </a:t>
            </a:r>
          </a:p>
          <a:p>
            <a:pPr marL="514350" indent="-514350">
              <a:buNone/>
            </a:pPr>
            <a:r>
              <a:rPr lang="en-US" sz="2400" dirty="0" smtClean="0"/>
              <a:t>Can  common shocks in the business cycle literature generate such features?</a:t>
            </a:r>
          </a:p>
          <a:p>
            <a:pPr marL="914400" lvl="1" indent="-514350">
              <a:buFont typeface="Wingdings" pitchFamily="2" charset="2"/>
              <a:buChar char="Ø"/>
            </a:pPr>
            <a:r>
              <a:rPr lang="en-US" sz="2400" dirty="0" smtClean="0"/>
              <a:t>Productivity shocks</a:t>
            </a:r>
          </a:p>
          <a:p>
            <a:pPr marL="914400" lvl="1" indent="-514350">
              <a:buFont typeface="Wingdings" pitchFamily="2" charset="2"/>
              <a:buChar char="Ø"/>
            </a:pPr>
            <a:r>
              <a:rPr lang="en-US" sz="2400" dirty="0" smtClean="0"/>
              <a:t>Markup shocks</a:t>
            </a:r>
          </a:p>
          <a:p>
            <a:pPr marL="914400" lvl="1" indent="-514350">
              <a:buFont typeface="Wingdings" pitchFamily="2" charset="2"/>
              <a:buChar char="Ø"/>
            </a:pPr>
            <a:r>
              <a:rPr lang="en-US" sz="2400" dirty="0" smtClean="0"/>
              <a:t>Money demand </a:t>
            </a:r>
            <a:r>
              <a:rPr lang="en-US" sz="2400" dirty="0" smtClean="0"/>
              <a:t>shocks</a:t>
            </a:r>
          </a:p>
          <a:p>
            <a:pPr marL="914400" lvl="1" indent="-514350">
              <a:buNone/>
            </a:pPr>
            <a:r>
              <a:rPr lang="en-US" sz="2400" dirty="0" smtClean="0"/>
              <a:t>No!</a:t>
            </a:r>
            <a:endParaRPr lang="en-US" sz="2400" dirty="0" smtClean="0"/>
          </a:p>
          <a:p>
            <a:pPr marL="514350" indent="-514350">
              <a:buNone/>
            </a:pP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Intertemporal</a:t>
            </a:r>
            <a:r>
              <a:rPr lang="en-US" dirty="0" smtClean="0"/>
              <a:t> Shocks</a:t>
            </a:r>
            <a:endParaRPr lang="en-US" dirty="0"/>
          </a:p>
        </p:txBody>
      </p:sp>
      <p:sp>
        <p:nvSpPr>
          <p:cNvPr id="3" name="Content Placeholder 2"/>
          <p:cNvSpPr>
            <a:spLocks noGrp="1"/>
          </p:cNvSpPr>
          <p:nvPr>
            <p:ph idx="1"/>
          </p:nvPr>
        </p:nvSpPr>
        <p:spPr/>
        <p:txBody>
          <a:bodyPr/>
          <a:lstStyle/>
          <a:p>
            <a:r>
              <a:rPr lang="en-US" dirty="0" err="1" smtClean="0"/>
              <a:t>Intertemporal</a:t>
            </a:r>
            <a:r>
              <a:rPr lang="en-US" dirty="0" smtClean="0"/>
              <a:t> shocks:  exogenous shocks that imply a lower real interest rate is required for demand to remain unchanged. ( banking problem,  stock market crash).</a:t>
            </a:r>
          </a:p>
          <a:p>
            <a:r>
              <a:rPr lang="en-US" dirty="0" smtClean="0"/>
              <a:t>Formally, </a:t>
            </a: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1981200" y="4267200"/>
            <a:ext cx="6487258" cy="7239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cstate="print"/>
          <a:srcRect/>
          <a:stretch>
            <a:fillRect/>
          </a:stretch>
        </p:blipFill>
        <p:spPr bwMode="auto">
          <a:xfrm>
            <a:off x="3124199" y="5181600"/>
            <a:ext cx="3124201" cy="5547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 Negative Real Interest Rate is Needed?</a:t>
            </a:r>
            <a:endParaRPr lang="en-US" dirty="0"/>
          </a:p>
        </p:txBody>
      </p:sp>
      <p:sp>
        <p:nvSpPr>
          <p:cNvPr id="3" name="Content Placeholder 2"/>
          <p:cNvSpPr>
            <a:spLocks noGrp="1"/>
          </p:cNvSpPr>
          <p:nvPr>
            <p:ph idx="1"/>
          </p:nvPr>
        </p:nvSpPr>
        <p:spPr>
          <a:ln>
            <a:solidFill>
              <a:schemeClr val="accent3">
                <a:lumMod val="50000"/>
              </a:schemeClr>
            </a:solidFill>
          </a:ln>
        </p:spPr>
        <p:txBody>
          <a:bodyPr/>
          <a:lstStyle/>
          <a:p>
            <a:pPr>
              <a:buNone/>
            </a:pPr>
            <a:endParaRPr lang="en-US" dirty="0"/>
          </a:p>
        </p:txBody>
      </p:sp>
      <p:cxnSp>
        <p:nvCxnSpPr>
          <p:cNvPr id="5" name="Straight Arrow Connector 4"/>
          <p:cNvCxnSpPr/>
          <p:nvPr/>
        </p:nvCxnSpPr>
        <p:spPr>
          <a:xfrm>
            <a:off x="1828800" y="3810000"/>
            <a:ext cx="533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647700" y="3695700"/>
            <a:ext cx="3886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10000" y="2438400"/>
            <a:ext cx="3276600" cy="312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667000" y="2895600"/>
            <a:ext cx="34290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10000" y="2895600"/>
            <a:ext cx="2743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24400" y="2362200"/>
            <a:ext cx="1072730" cy="369332"/>
          </a:xfrm>
          <a:prstGeom prst="rect">
            <a:avLst/>
          </a:prstGeom>
          <a:noFill/>
        </p:spPr>
        <p:txBody>
          <a:bodyPr wrap="none" rtlCol="0">
            <a:spAutoFit/>
          </a:bodyPr>
          <a:lstStyle/>
          <a:p>
            <a:r>
              <a:rPr lang="en-US" dirty="0" smtClean="0"/>
              <a:t>Slackness</a:t>
            </a:r>
            <a:endParaRPr lang="en-US" dirty="0"/>
          </a:p>
        </p:txBody>
      </p:sp>
      <p:sp>
        <p:nvSpPr>
          <p:cNvPr id="20" name="TextBox 19"/>
          <p:cNvSpPr txBox="1"/>
          <p:nvPr/>
        </p:nvSpPr>
        <p:spPr>
          <a:xfrm>
            <a:off x="1295400" y="1981200"/>
            <a:ext cx="1356653" cy="646331"/>
          </a:xfrm>
          <a:prstGeom prst="rect">
            <a:avLst/>
          </a:prstGeom>
          <a:noFill/>
        </p:spPr>
        <p:txBody>
          <a:bodyPr wrap="none" rtlCol="0">
            <a:spAutoFit/>
          </a:bodyPr>
          <a:lstStyle/>
          <a:p>
            <a:r>
              <a:rPr lang="en-US" dirty="0" smtClean="0"/>
              <a:t>Real interest</a:t>
            </a:r>
          </a:p>
          <a:p>
            <a:r>
              <a:rPr lang="en-US" dirty="0" smtClean="0"/>
              <a:t>rate</a:t>
            </a:r>
            <a:endParaRPr lang="en-US" dirty="0"/>
          </a:p>
        </p:txBody>
      </p:sp>
      <p:sp>
        <p:nvSpPr>
          <p:cNvPr id="21" name="TextBox 20"/>
          <p:cNvSpPr txBox="1"/>
          <p:nvPr/>
        </p:nvSpPr>
        <p:spPr>
          <a:xfrm>
            <a:off x="7010400" y="2667000"/>
            <a:ext cx="874920" cy="369332"/>
          </a:xfrm>
          <a:prstGeom prst="rect">
            <a:avLst/>
          </a:prstGeom>
          <a:noFill/>
        </p:spPr>
        <p:txBody>
          <a:bodyPr wrap="none" rtlCol="0">
            <a:spAutoFit/>
          </a:bodyPr>
          <a:lstStyle/>
          <a:p>
            <a:r>
              <a:rPr lang="en-US" dirty="0" smtClean="0"/>
              <a:t>Savings</a:t>
            </a:r>
            <a:endParaRPr lang="en-US" dirty="0"/>
          </a:p>
        </p:txBody>
      </p:sp>
      <p:sp>
        <p:nvSpPr>
          <p:cNvPr id="22" name="TextBox 21"/>
          <p:cNvSpPr txBox="1"/>
          <p:nvPr/>
        </p:nvSpPr>
        <p:spPr>
          <a:xfrm>
            <a:off x="5334000" y="4953000"/>
            <a:ext cx="1238288" cy="369332"/>
          </a:xfrm>
          <a:prstGeom prst="rect">
            <a:avLst/>
          </a:prstGeom>
          <a:noFill/>
        </p:spPr>
        <p:txBody>
          <a:bodyPr wrap="none" rtlCol="0">
            <a:spAutoFit/>
          </a:bodyPr>
          <a:lstStyle/>
          <a:p>
            <a:r>
              <a:rPr lang="en-US" dirty="0" smtClean="0"/>
              <a:t>Investment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pPr algn="l"/>
            <a:r>
              <a:rPr lang="en-US" sz="2800" dirty="0" smtClean="0"/>
              <a:t>Purely intertemporal shock:</a:t>
            </a:r>
            <a:br>
              <a:rPr lang="en-US" sz="2800" dirty="0" smtClean="0"/>
            </a:br>
            <a:r>
              <a:rPr lang="en-US" sz="2800" dirty="0" smtClean="0"/>
              <a:t>The efficient level of output and government spending </a:t>
            </a:r>
            <a:r>
              <a:rPr lang="en-US" sz="2800" dirty="0" smtClean="0"/>
              <a:t>remains </a:t>
            </a:r>
            <a:r>
              <a:rPr lang="en-US" sz="2800" dirty="0" smtClean="0"/>
              <a:t>constant. </a:t>
            </a:r>
            <a:r>
              <a:rPr lang="en-US" sz="2800" dirty="0" smtClean="0"/>
              <a:t/>
            </a:r>
            <a:br>
              <a:rPr lang="en-US" sz="2800" dirty="0" smtClean="0"/>
            </a:br>
            <a:r>
              <a:rPr lang="en-US" sz="2800" dirty="0" smtClean="0"/>
              <a:t>The following two conditions are needed for equilibrium:</a:t>
            </a:r>
            <a:endParaRPr lang="en-US" sz="2800" dirty="0"/>
          </a:p>
        </p:txBody>
      </p:sp>
      <p:sp>
        <p:nvSpPr>
          <p:cNvPr id="3" name="Content Placeholder 2"/>
          <p:cNvSpPr>
            <a:spLocks noGrp="1"/>
          </p:cNvSpPr>
          <p:nvPr>
            <p:ph idx="1"/>
          </p:nvPr>
        </p:nvSpPr>
        <p:spPr>
          <a:xfrm>
            <a:off x="457200" y="2286000"/>
            <a:ext cx="8229600" cy="3840163"/>
          </a:xfrm>
        </p:spPr>
        <p:txBody>
          <a:bodyPr/>
          <a:lstStyle/>
          <a:p>
            <a:endParaRPr lang="en-US" dirty="0"/>
          </a:p>
        </p:txBody>
      </p:sp>
      <p:pic>
        <p:nvPicPr>
          <p:cNvPr id="14339" name="Picture 3"/>
          <p:cNvPicPr>
            <a:picLocks noChangeAspect="1" noChangeArrowheads="1"/>
          </p:cNvPicPr>
          <p:nvPr/>
        </p:nvPicPr>
        <p:blipFill>
          <a:blip r:embed="rId3" cstate="print"/>
          <a:srcRect/>
          <a:stretch>
            <a:fillRect/>
          </a:stretch>
        </p:blipFill>
        <p:spPr bwMode="auto">
          <a:xfrm>
            <a:off x="1600200" y="2895600"/>
            <a:ext cx="5716296" cy="900112"/>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cstate="print"/>
          <a:srcRect/>
          <a:stretch>
            <a:fillRect/>
          </a:stretch>
        </p:blipFill>
        <p:spPr bwMode="auto">
          <a:xfrm>
            <a:off x="1447800" y="4038600"/>
            <a:ext cx="4572000" cy="38100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cstate="print"/>
          <a:srcRect/>
          <a:stretch>
            <a:fillRect/>
          </a:stretch>
        </p:blipFill>
        <p:spPr bwMode="auto">
          <a:xfrm>
            <a:off x="990600" y="4953000"/>
            <a:ext cx="4191000" cy="239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Trap</a:t>
            </a:r>
            <a:endParaRPr lang="en-US" dirty="0"/>
          </a:p>
        </p:txBody>
      </p:sp>
      <p:sp>
        <p:nvSpPr>
          <p:cNvPr id="3" name="Content Placeholder 2"/>
          <p:cNvSpPr>
            <a:spLocks noGrp="1"/>
          </p:cNvSpPr>
          <p:nvPr>
            <p:ph idx="1"/>
          </p:nvPr>
        </p:nvSpPr>
        <p:spPr/>
        <p:txBody>
          <a:bodyPr/>
          <a:lstStyle/>
          <a:p>
            <a:r>
              <a:rPr lang="en-US" dirty="0" smtClean="0"/>
              <a:t>Short-term nominal interest rate is 0.</a:t>
            </a:r>
          </a:p>
          <a:p>
            <a:r>
              <a:rPr lang="en-US" dirty="0" smtClean="0"/>
              <a:t>Old </a:t>
            </a:r>
            <a:r>
              <a:rPr lang="en-US" dirty="0" err="1" smtClean="0"/>
              <a:t>Keynsian</a:t>
            </a:r>
            <a:r>
              <a:rPr lang="en-US" dirty="0" smtClean="0"/>
              <a:t> </a:t>
            </a:r>
            <a:r>
              <a:rPr lang="en-US" dirty="0" smtClean="0"/>
              <a:t>literature</a:t>
            </a:r>
            <a:r>
              <a:rPr lang="en-US" dirty="0" smtClean="0"/>
              <a:t>: monetary policy is ineffective in this case</a:t>
            </a:r>
          </a:p>
          <a:p>
            <a:r>
              <a:rPr lang="en-US" dirty="0" smtClean="0"/>
              <a:t>Modern view: monetary policy is still effective. What matters </a:t>
            </a:r>
            <a:r>
              <a:rPr lang="en-US" dirty="0" smtClean="0"/>
              <a:t>are </a:t>
            </a:r>
            <a:r>
              <a:rPr lang="en-US" dirty="0" smtClean="0"/>
              <a:t>people’s </a:t>
            </a:r>
            <a:r>
              <a:rPr lang="en-US" dirty="0" smtClean="0"/>
              <a:t>expectations </a:t>
            </a:r>
            <a:r>
              <a:rPr lang="en-US" dirty="0" smtClean="0"/>
              <a:t>of future </a:t>
            </a:r>
            <a:r>
              <a:rPr lang="en-US" dirty="0" smtClean="0"/>
              <a:t>supply of money.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model</a:t>
            </a:r>
            <a:endParaRPr lang="en-US" dirty="0"/>
          </a:p>
        </p:txBody>
      </p:sp>
      <p:sp>
        <p:nvSpPr>
          <p:cNvPr id="3" name="Content Placeholder 2"/>
          <p:cNvSpPr>
            <a:spLocks noGrp="1"/>
          </p:cNvSpPr>
          <p:nvPr>
            <p:ph idx="1"/>
          </p:nvPr>
        </p:nvSpPr>
        <p:spPr/>
        <p:txBody>
          <a:bodyPr/>
          <a:lstStyle/>
          <a:p>
            <a:pPr>
              <a:buNone/>
            </a:pPr>
            <a:r>
              <a:rPr lang="en-US" dirty="0" smtClean="0"/>
              <a:t>The model is solved in two steps:</a:t>
            </a:r>
          </a:p>
          <a:p>
            <a:pPr>
              <a:buNone/>
            </a:pPr>
            <a:r>
              <a:rPr lang="en-US" dirty="0" smtClean="0"/>
              <a:t>1). Solve it for periods when the real rate has reverted to steady state. </a:t>
            </a:r>
          </a:p>
          <a:p>
            <a:pPr>
              <a:buNone/>
            </a:pPr>
            <a:r>
              <a:rPr lang="en-US" dirty="0" smtClean="0"/>
              <a:t>2). Calculate expectations before the stopping time, taking the solution in part 1) as given.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Characterizing the Hoover Regime</a:t>
            </a:r>
            <a:r>
              <a:rPr lang="en-US" sz="2800" dirty="0" smtClean="0"/>
              <a:t>:</a:t>
            </a:r>
            <a:br>
              <a:rPr lang="en-US" sz="2800" dirty="0" smtClean="0"/>
            </a:br>
            <a:r>
              <a:rPr lang="en-US" sz="2800" dirty="0" smtClean="0"/>
              <a:t>(Notation:                      ,                                                      ) </a:t>
            </a:r>
            <a:endParaRPr lang="en-US" sz="2800" dirty="0"/>
          </a:p>
        </p:txBody>
      </p:sp>
      <p:pic>
        <p:nvPicPr>
          <p:cNvPr id="16386" name="Picture 2"/>
          <p:cNvPicPr>
            <a:picLocks noGrp="1" noChangeAspect="1" noChangeArrowheads="1"/>
          </p:cNvPicPr>
          <p:nvPr>
            <p:ph idx="1"/>
          </p:nvPr>
        </p:nvPicPr>
        <p:blipFill>
          <a:blip r:embed="rId3" cstate="print"/>
          <a:srcRect/>
          <a:stretch>
            <a:fillRect/>
          </a:stretch>
        </p:blipFill>
        <p:spPr bwMode="auto">
          <a:xfrm>
            <a:off x="1600200" y="1524000"/>
            <a:ext cx="5486400" cy="4320381"/>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2133600" y="838200"/>
            <a:ext cx="1590675" cy="40957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962400" y="838200"/>
            <a:ext cx="4229100"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Characterizing the Roosevelt Regime</a:t>
            </a:r>
            <a:endParaRPr lang="en-US" sz="3200" dirty="0"/>
          </a:p>
        </p:txBody>
      </p:sp>
      <p:sp>
        <p:nvSpPr>
          <p:cNvPr id="3" name="Content Placeholder 2"/>
          <p:cNvSpPr>
            <a:spLocks noGrp="1"/>
          </p:cNvSpPr>
          <p:nvPr>
            <p:ph idx="1"/>
          </p:nvPr>
        </p:nvSpPr>
        <p:spPr>
          <a:xfrm>
            <a:off x="381000" y="914400"/>
            <a:ext cx="8229600" cy="5105400"/>
          </a:xfrm>
        </p:spPr>
        <p:txBody>
          <a:bodyPr/>
          <a:lstStyle/>
          <a:p>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1143000" y="1066800"/>
            <a:ext cx="6096000" cy="2181225"/>
          </a:xfrm>
          <a:prstGeom prst="rect">
            <a:avLst/>
          </a:prstGeom>
          <a:noFill/>
          <a:ln w="9525">
            <a:noFill/>
            <a:miter lim="800000"/>
            <a:headEnd/>
            <a:tailEnd/>
          </a:ln>
          <a:effectLst/>
        </p:spPr>
      </p:pic>
      <p:pic>
        <p:nvPicPr>
          <p:cNvPr id="17411" name="Picture 3"/>
          <p:cNvPicPr>
            <a:picLocks noChangeAspect="1" noChangeArrowheads="1"/>
          </p:cNvPicPr>
          <p:nvPr/>
        </p:nvPicPr>
        <p:blipFill>
          <a:blip r:embed="rId4" cstate="print"/>
          <a:srcRect/>
          <a:stretch>
            <a:fillRect/>
          </a:stretch>
        </p:blipFill>
        <p:spPr bwMode="auto">
          <a:xfrm>
            <a:off x="1066800" y="3276600"/>
            <a:ext cx="4638675" cy="2619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Comparison:</a:t>
            </a:r>
            <a:endParaRPr lang="en-US" dirty="0"/>
          </a:p>
        </p:txBody>
      </p:sp>
      <p:graphicFrame>
        <p:nvGraphicFramePr>
          <p:cNvPr id="4" name="Content Placeholder 3"/>
          <p:cNvGraphicFramePr>
            <a:graphicFrameLocks noGrp="1"/>
          </p:cNvGraphicFramePr>
          <p:nvPr>
            <p:ph idx="1"/>
          </p:nvPr>
        </p:nvGraphicFramePr>
        <p:xfrm>
          <a:off x="457200" y="1600200"/>
          <a:ext cx="8229600" cy="2514600"/>
        </p:xfrm>
        <a:graphic>
          <a:graphicData uri="http://schemas.openxmlformats.org/drawingml/2006/table">
            <a:tbl>
              <a:tblPr firstRow="1" bandRow="1">
                <a:tableStyleId>{5C22544A-7EE6-4342-B048-85BDC9FD1C3A}</a:tableStyleId>
              </a:tblPr>
              <a:tblGrid>
                <a:gridCol w="2743200"/>
                <a:gridCol w="2743200"/>
                <a:gridCol w="2743200"/>
              </a:tblGrid>
              <a:tr h="838200">
                <a:tc>
                  <a:txBody>
                    <a:bodyPr/>
                    <a:lstStyle/>
                    <a:p>
                      <a:endParaRPr lang="en-US" dirty="0">
                        <a:solidFill>
                          <a:schemeClr val="tx1"/>
                        </a:solidFill>
                      </a:endParaRPr>
                    </a:p>
                  </a:txBody>
                  <a:tcPr>
                    <a:noFill/>
                  </a:tcPr>
                </a:tc>
                <a:tc>
                  <a:txBody>
                    <a:bodyPr/>
                    <a:lstStyle/>
                    <a:p>
                      <a:endParaRPr lang="en-US" dirty="0"/>
                    </a:p>
                  </a:txBody>
                  <a:tcPr>
                    <a:noFill/>
                  </a:tcPr>
                </a:tc>
                <a:tc>
                  <a:txBody>
                    <a:bodyPr/>
                    <a:lstStyle/>
                    <a:p>
                      <a:endParaRPr lang="en-US" dirty="0"/>
                    </a:p>
                  </a:txBody>
                  <a:tcPr>
                    <a:noFill/>
                  </a:tcPr>
                </a:tc>
              </a:tr>
              <a:tr h="838200">
                <a:tc>
                  <a:txBody>
                    <a:bodyPr/>
                    <a:lstStyle/>
                    <a:p>
                      <a:r>
                        <a:rPr lang="en-US" dirty="0" smtClean="0"/>
                        <a:t>Hoover Regime</a:t>
                      </a:r>
                      <a:endParaRPr lang="en-US" dirty="0"/>
                    </a:p>
                  </a:txBody>
                  <a:tcPr>
                    <a:solidFill>
                      <a:schemeClr val="bg1"/>
                    </a:solidFill>
                  </a:tcPr>
                </a:tc>
                <a:tc>
                  <a:txBody>
                    <a:bodyPr/>
                    <a:lstStyle/>
                    <a:p>
                      <a:r>
                        <a:rPr lang="en-US" dirty="0" smtClean="0"/>
                        <a:t>                       ,     </a:t>
                      </a:r>
                      <a:endParaRPr lang="en-US" dirty="0"/>
                    </a:p>
                  </a:txBody>
                  <a:tcPr>
                    <a:noFill/>
                  </a:tcPr>
                </a:tc>
                <a:tc>
                  <a:txBody>
                    <a:bodyPr/>
                    <a:lstStyle/>
                    <a:p>
                      <a:r>
                        <a:rPr lang="en-US" dirty="0" smtClean="0"/>
                        <a:t>                  , </a:t>
                      </a:r>
                      <a:endParaRPr lang="en-US" dirty="0"/>
                    </a:p>
                  </a:txBody>
                  <a:tcPr>
                    <a:noFill/>
                  </a:tcPr>
                </a:tc>
              </a:tr>
              <a:tr h="838200">
                <a:tc>
                  <a:txBody>
                    <a:bodyPr/>
                    <a:lstStyle/>
                    <a:p>
                      <a:r>
                        <a:rPr lang="en-US" sz="1800" dirty="0" smtClean="0"/>
                        <a:t>Roosevelt Regime</a:t>
                      </a:r>
                      <a:endParaRPr lang="en-US" dirty="0"/>
                    </a:p>
                  </a:txBody>
                  <a:tcPr>
                    <a:noFill/>
                  </a:tcPr>
                </a:tc>
                <a:tc>
                  <a:txBody>
                    <a:bodyPr/>
                    <a:lstStyle/>
                    <a:p>
                      <a:r>
                        <a:rPr lang="en-US" dirty="0" smtClean="0"/>
                        <a:t>                        ,                                             </a:t>
                      </a:r>
                      <a:r>
                        <a:rPr lang="en-US" baseline="0" dirty="0" smtClean="0"/>
                        <a:t> </a:t>
                      </a:r>
                      <a:r>
                        <a:rPr lang="en-US" dirty="0" smtClean="0"/>
                        <a:t>  </a:t>
                      </a:r>
                      <a:endParaRPr lang="en-US" dirty="0"/>
                    </a:p>
                  </a:txBody>
                  <a:tcPr>
                    <a:noFill/>
                  </a:tcPr>
                </a:tc>
                <a:tc>
                  <a:txBody>
                    <a:bodyPr/>
                    <a:lstStyle/>
                    <a:p>
                      <a:endParaRPr lang="en-US" dirty="0"/>
                    </a:p>
                  </a:txBody>
                  <a:tcPr>
                    <a:noFill/>
                  </a:tcP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3962400" y="1828800"/>
            <a:ext cx="1085850" cy="3524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477000" y="1752600"/>
            <a:ext cx="581025" cy="4095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657600" y="2286000"/>
            <a:ext cx="561975" cy="4191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191000" y="2286000"/>
            <a:ext cx="228600" cy="390525"/>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4648200" y="2362200"/>
            <a:ext cx="733425" cy="438150"/>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4648200" y="3124200"/>
            <a:ext cx="733425" cy="438150"/>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a:stretch>
            <a:fillRect/>
          </a:stretch>
        </p:blipFill>
        <p:spPr bwMode="auto">
          <a:xfrm>
            <a:off x="6172200" y="2286000"/>
            <a:ext cx="561975" cy="419100"/>
          </a:xfrm>
          <a:prstGeom prst="rect">
            <a:avLst/>
          </a:prstGeom>
          <a:noFill/>
          <a:ln w="9525">
            <a:noFill/>
            <a:miter lim="800000"/>
            <a:headEnd/>
            <a:tailEnd/>
          </a:ln>
        </p:spPr>
      </p:pic>
      <p:pic>
        <p:nvPicPr>
          <p:cNvPr id="13" name="Picture 5"/>
          <p:cNvPicPr>
            <a:picLocks noChangeAspect="1" noChangeArrowheads="1"/>
          </p:cNvPicPr>
          <p:nvPr/>
        </p:nvPicPr>
        <p:blipFill>
          <a:blip r:embed="rId5" cstate="print"/>
          <a:srcRect/>
          <a:stretch>
            <a:fillRect/>
          </a:stretch>
        </p:blipFill>
        <p:spPr bwMode="auto">
          <a:xfrm>
            <a:off x="6705600" y="2286000"/>
            <a:ext cx="228600" cy="390525"/>
          </a:xfrm>
          <a:prstGeom prst="rect">
            <a:avLst/>
          </a:prstGeom>
          <a:noFill/>
          <a:ln w="9525">
            <a:noFill/>
            <a:miter lim="800000"/>
            <a:headEnd/>
            <a:tailEnd/>
          </a:ln>
        </p:spPr>
      </p:pic>
      <p:pic>
        <p:nvPicPr>
          <p:cNvPr id="3081" name="Picture 9"/>
          <p:cNvPicPr>
            <a:picLocks noChangeAspect="1" noChangeArrowheads="1"/>
          </p:cNvPicPr>
          <p:nvPr/>
        </p:nvPicPr>
        <p:blipFill>
          <a:blip r:embed="rId7" cstate="print"/>
          <a:srcRect/>
          <a:stretch>
            <a:fillRect/>
          </a:stretch>
        </p:blipFill>
        <p:spPr bwMode="auto">
          <a:xfrm>
            <a:off x="7010400" y="2286000"/>
            <a:ext cx="781050" cy="428625"/>
          </a:xfrm>
          <a:prstGeom prst="rect">
            <a:avLst/>
          </a:prstGeom>
          <a:noFill/>
          <a:ln w="9525">
            <a:noFill/>
            <a:miter lim="800000"/>
            <a:headEnd/>
            <a:tailEnd/>
          </a:ln>
        </p:spPr>
      </p:pic>
      <p:pic>
        <p:nvPicPr>
          <p:cNvPr id="3082" name="Picture 10"/>
          <p:cNvPicPr>
            <a:picLocks noChangeAspect="1" noChangeArrowheads="1"/>
          </p:cNvPicPr>
          <p:nvPr/>
        </p:nvPicPr>
        <p:blipFill>
          <a:blip r:embed="rId8" cstate="print"/>
          <a:srcRect/>
          <a:stretch>
            <a:fillRect/>
          </a:stretch>
        </p:blipFill>
        <p:spPr bwMode="auto">
          <a:xfrm>
            <a:off x="3733800" y="3124200"/>
            <a:ext cx="304800" cy="438150"/>
          </a:xfrm>
          <a:prstGeom prst="rect">
            <a:avLst/>
          </a:prstGeom>
          <a:noFill/>
          <a:ln w="9525">
            <a:noFill/>
            <a:miter lim="800000"/>
            <a:headEnd/>
            <a:tailEnd/>
          </a:ln>
        </p:spPr>
      </p:pic>
      <p:pic>
        <p:nvPicPr>
          <p:cNvPr id="3083" name="Picture 11"/>
          <p:cNvPicPr>
            <a:picLocks noChangeAspect="1" noChangeArrowheads="1"/>
          </p:cNvPicPr>
          <p:nvPr/>
        </p:nvPicPr>
        <p:blipFill>
          <a:blip r:embed="rId8" cstate="print"/>
          <a:srcRect/>
          <a:stretch>
            <a:fillRect/>
          </a:stretch>
        </p:blipFill>
        <p:spPr bwMode="auto">
          <a:xfrm>
            <a:off x="6172200" y="3048000"/>
            <a:ext cx="304800" cy="438150"/>
          </a:xfrm>
          <a:prstGeom prst="rect">
            <a:avLst/>
          </a:prstGeom>
          <a:noFill/>
          <a:ln w="9525">
            <a:noFill/>
            <a:miter lim="800000"/>
            <a:headEnd/>
            <a:tailEnd/>
          </a:ln>
        </p:spPr>
      </p:pic>
      <p:pic>
        <p:nvPicPr>
          <p:cNvPr id="3084" name="Picture 12"/>
          <p:cNvPicPr>
            <a:picLocks noChangeAspect="1" noChangeArrowheads="1"/>
          </p:cNvPicPr>
          <p:nvPr/>
        </p:nvPicPr>
        <p:blipFill>
          <a:blip r:embed="rId9" cstate="print"/>
          <a:srcRect/>
          <a:stretch>
            <a:fillRect/>
          </a:stretch>
        </p:blipFill>
        <p:spPr bwMode="auto">
          <a:xfrm>
            <a:off x="4038600" y="3200400"/>
            <a:ext cx="504825" cy="314325"/>
          </a:xfrm>
          <a:prstGeom prst="rect">
            <a:avLst/>
          </a:prstGeom>
          <a:noFill/>
          <a:ln w="9525">
            <a:noFill/>
            <a:miter lim="800000"/>
            <a:headEnd/>
            <a:tailEnd/>
          </a:ln>
        </p:spPr>
      </p:pic>
      <p:pic>
        <p:nvPicPr>
          <p:cNvPr id="3085" name="Picture 13"/>
          <p:cNvPicPr>
            <a:picLocks noChangeAspect="1" noChangeArrowheads="1"/>
          </p:cNvPicPr>
          <p:nvPr/>
        </p:nvPicPr>
        <p:blipFill>
          <a:blip r:embed="rId10" cstate="print"/>
          <a:srcRect/>
          <a:stretch>
            <a:fillRect/>
          </a:stretch>
        </p:blipFill>
        <p:spPr bwMode="auto">
          <a:xfrm>
            <a:off x="6477000" y="3048000"/>
            <a:ext cx="514350" cy="447675"/>
          </a:xfrm>
          <a:prstGeom prst="rect">
            <a:avLst/>
          </a:prstGeom>
          <a:noFill/>
          <a:ln w="9525">
            <a:noFill/>
            <a:miter lim="800000"/>
            <a:headEnd/>
            <a:tailEnd/>
          </a:ln>
        </p:spPr>
      </p:pic>
      <p:pic>
        <p:nvPicPr>
          <p:cNvPr id="3086" name="Picture 14"/>
          <p:cNvPicPr>
            <a:picLocks noChangeAspect="1" noChangeArrowheads="1"/>
          </p:cNvPicPr>
          <p:nvPr/>
        </p:nvPicPr>
        <p:blipFill>
          <a:blip r:embed="rId11" cstate="print"/>
          <a:srcRect/>
          <a:stretch>
            <a:fillRect/>
          </a:stretch>
        </p:blipFill>
        <p:spPr bwMode="auto">
          <a:xfrm>
            <a:off x="7010400" y="3048000"/>
            <a:ext cx="77152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Calibrated Example: Calibration</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2514600" y="1752600"/>
            <a:ext cx="37338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lstStyle/>
          <a:p>
            <a:endParaRPr lang="en-US"/>
          </a:p>
        </p:txBody>
      </p:sp>
      <p:pic>
        <p:nvPicPr>
          <p:cNvPr id="19458" name="Picture 2"/>
          <p:cNvPicPr>
            <a:picLocks noChangeAspect="1" noChangeArrowheads="1"/>
          </p:cNvPicPr>
          <p:nvPr/>
        </p:nvPicPr>
        <p:blipFill>
          <a:blip r:embed="rId3" cstate="print"/>
          <a:srcRect/>
          <a:stretch>
            <a:fillRect/>
          </a:stretch>
        </p:blipFill>
        <p:spPr bwMode="auto">
          <a:xfrm>
            <a:off x="1371600" y="381000"/>
            <a:ext cx="6400800" cy="5986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interesting question to ask:</a:t>
            </a:r>
            <a:endParaRPr lang="en-US" dirty="0"/>
          </a:p>
        </p:txBody>
      </p:sp>
      <p:sp>
        <p:nvSpPr>
          <p:cNvPr id="6" name="Content Placeholder 5"/>
          <p:cNvSpPr>
            <a:spLocks noGrp="1"/>
          </p:cNvSpPr>
          <p:nvPr>
            <p:ph idx="1"/>
          </p:nvPr>
        </p:nvSpPr>
        <p:spPr/>
        <p:txBody>
          <a:bodyPr/>
          <a:lstStyle/>
          <a:p>
            <a:pPr>
              <a:buNone/>
            </a:pPr>
            <a:r>
              <a:rPr lang="en-US" dirty="0" smtClean="0"/>
              <a:t>Could it be that the real rate reverts back to steady state at 1933, thus the turning point and Roosevelt’s inauguration coincided?</a:t>
            </a:r>
          </a:p>
          <a:p>
            <a:pPr>
              <a:buNone/>
            </a:pPr>
            <a:r>
              <a:rPr lang="en-US" dirty="0"/>
              <a:t> </a:t>
            </a:r>
            <a:r>
              <a:rPr lang="en-US" dirty="0" smtClean="0"/>
              <a:t>         No!</a:t>
            </a:r>
          </a:p>
          <a:p>
            <a:pPr>
              <a:buNone/>
            </a:pPr>
            <a:endParaRPr lang="en-US" dirty="0" smtClean="0"/>
          </a:p>
          <a:p>
            <a:pPr>
              <a:buNone/>
            </a:pPr>
            <a:endParaRPr lang="en-US" dirty="0"/>
          </a:p>
        </p:txBody>
      </p:sp>
      <p:sp>
        <p:nvSpPr>
          <p:cNvPr id="7" name="Right Arrow 6"/>
          <p:cNvSpPr/>
          <p:nvPr/>
        </p:nvSpPr>
        <p:spPr>
          <a:xfrm>
            <a:off x="762000" y="33528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3" cstate="print"/>
          <a:srcRect/>
          <a:stretch>
            <a:fillRect/>
          </a:stretch>
        </p:blipFill>
        <p:spPr bwMode="auto">
          <a:xfrm>
            <a:off x="685800" y="3733800"/>
            <a:ext cx="64770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600" dirty="0" smtClean="0"/>
              <a:t>How expectation plays the critical role?</a:t>
            </a:r>
            <a:br>
              <a:rPr lang="en-US" sz="3600" dirty="0" smtClean="0"/>
            </a:br>
            <a:r>
              <a:rPr lang="en-US" sz="3600" dirty="0" smtClean="0"/>
              <a:t>The Hoover regime: </a:t>
            </a:r>
            <a:endParaRPr lang="en-US" sz="3600" dirty="0"/>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sz="1600" dirty="0" smtClean="0"/>
              <a:t>(1): </a:t>
            </a:r>
          </a:p>
          <a:p>
            <a:pPr>
              <a:buNone/>
            </a:pPr>
            <a:endParaRPr lang="en-US" sz="1600" dirty="0"/>
          </a:p>
          <a:p>
            <a:pPr>
              <a:buNone/>
            </a:pPr>
            <a:r>
              <a:rPr lang="en-US" sz="1600" dirty="0" smtClean="0"/>
              <a:t>(2): </a:t>
            </a:r>
          </a:p>
          <a:p>
            <a:pPr>
              <a:buNone/>
            </a:pPr>
            <a:endParaRPr lang="en-US" sz="1600" dirty="0"/>
          </a:p>
          <a:p>
            <a:r>
              <a:rPr lang="en-US" sz="2000" dirty="0" smtClean="0"/>
              <a:t>Quasi-growth rate depends on both current and expected future real interest rate.</a:t>
            </a:r>
          </a:p>
          <a:p>
            <a:r>
              <a:rPr lang="en-US" sz="2000" dirty="0" smtClean="0"/>
              <a:t>Zero inflation targeting and zero interest rate bound. </a:t>
            </a:r>
          </a:p>
          <a:p>
            <a:r>
              <a:rPr lang="en-US" sz="2000" dirty="0" smtClean="0"/>
              <a:t>High real rate leads to output contraction</a:t>
            </a:r>
          </a:p>
          <a:p>
            <a:r>
              <a:rPr lang="en-US" sz="2000" dirty="0" smtClean="0"/>
              <a:t>By (2) leads to deflation</a:t>
            </a:r>
          </a:p>
          <a:p>
            <a:r>
              <a:rPr lang="en-US" sz="2000" dirty="0" smtClean="0"/>
              <a:t>Shocks are persistent, thus people expect output contraction and deflation to occur in the future, thereby increasing expected future real rate, leading to further contraction</a:t>
            </a:r>
          </a:p>
          <a:p>
            <a:endParaRPr lang="en-US" sz="1600" dirty="0" smtClean="0"/>
          </a:p>
          <a:p>
            <a:pPr>
              <a:buNone/>
            </a:pPr>
            <a:endParaRPr lang="en-US" sz="1600" dirty="0" smtClean="0"/>
          </a:p>
          <a:p>
            <a:pPr>
              <a:buNone/>
            </a:pPr>
            <a:endParaRPr lang="en-US" sz="1600" dirty="0"/>
          </a:p>
        </p:txBody>
      </p:sp>
      <p:pic>
        <p:nvPicPr>
          <p:cNvPr id="20482" name="Picture 2"/>
          <p:cNvPicPr>
            <a:picLocks noChangeAspect="1" noChangeArrowheads="1"/>
          </p:cNvPicPr>
          <p:nvPr/>
        </p:nvPicPr>
        <p:blipFill>
          <a:blip r:embed="rId3" cstate="print"/>
          <a:srcRect/>
          <a:stretch>
            <a:fillRect/>
          </a:stretch>
        </p:blipFill>
        <p:spPr bwMode="auto">
          <a:xfrm>
            <a:off x="2590800" y="1828800"/>
            <a:ext cx="2220686" cy="38100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cstate="print"/>
          <a:srcRect/>
          <a:stretch>
            <a:fillRect/>
          </a:stretch>
        </p:blipFill>
        <p:spPr bwMode="auto">
          <a:xfrm>
            <a:off x="2209800" y="1219200"/>
            <a:ext cx="3877408"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t>Starting from 1933, the shock reverts back in 1939: </a:t>
            </a:r>
            <a:endParaRPr lang="en-US" sz="2800" dirty="0"/>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3" cstate="print"/>
          <a:srcRect/>
          <a:stretch>
            <a:fillRect/>
          </a:stretch>
        </p:blipFill>
        <p:spPr bwMode="auto">
          <a:xfrm>
            <a:off x="1295400" y="1295400"/>
            <a:ext cx="6334125"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Roosevelt regime increases output?</a:t>
            </a:r>
            <a:endParaRPr lang="en-US" sz="3600"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r>
              <a:rPr lang="en-US" sz="2800" dirty="0" smtClean="0"/>
              <a:t>The commitment to </a:t>
            </a:r>
            <a:r>
              <a:rPr lang="en-US" sz="2800" dirty="0" err="1" smtClean="0"/>
              <a:t>reflate</a:t>
            </a:r>
            <a:r>
              <a:rPr lang="en-US" sz="2800" dirty="0" smtClean="0"/>
              <a:t> the price level</a:t>
            </a:r>
          </a:p>
          <a:p>
            <a:r>
              <a:rPr lang="en-US" sz="2800" dirty="0" smtClean="0"/>
              <a:t>The commitment to future low interest rates</a:t>
            </a:r>
          </a:p>
          <a:p>
            <a:r>
              <a:rPr lang="en-US" sz="2800" dirty="0" smtClean="0"/>
              <a:t>The commitment to higher future output</a:t>
            </a:r>
          </a:p>
          <a:p>
            <a:r>
              <a:rPr lang="en-US" sz="2800" dirty="0" smtClean="0"/>
              <a:t>The increase in government spending</a:t>
            </a:r>
            <a:endParaRPr lang="en-US" sz="2800" dirty="0"/>
          </a:p>
        </p:txBody>
      </p:sp>
      <p:pic>
        <p:nvPicPr>
          <p:cNvPr id="4" name="Picture 3"/>
          <p:cNvPicPr>
            <a:picLocks noChangeAspect="1" noChangeArrowheads="1"/>
          </p:cNvPicPr>
          <p:nvPr/>
        </p:nvPicPr>
        <p:blipFill>
          <a:blip r:embed="rId3" cstate="print"/>
          <a:srcRect/>
          <a:stretch>
            <a:fillRect/>
          </a:stretch>
        </p:blipFill>
        <p:spPr bwMode="auto">
          <a:xfrm>
            <a:off x="2057400" y="1600200"/>
            <a:ext cx="4431323"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sz="2400" dirty="0" smtClean="0"/>
              <a:t>US recovery from the Great Depression was driven by a shift </a:t>
            </a:r>
            <a:r>
              <a:rPr lang="en-US" sz="2400" dirty="0" smtClean="0"/>
              <a:t>in expectations. </a:t>
            </a:r>
            <a:endParaRPr lang="en-US" sz="2400" dirty="0" smtClean="0"/>
          </a:p>
          <a:p>
            <a:r>
              <a:rPr lang="en-US" sz="2400" dirty="0" smtClean="0"/>
              <a:t>This shift was caused by President Roosevelt’s policy actions</a:t>
            </a:r>
          </a:p>
          <a:p>
            <a:pPr>
              <a:buFont typeface="Wingdings" pitchFamily="2" charset="2"/>
              <a:buChar char="ü"/>
            </a:pPr>
            <a:r>
              <a:rPr lang="en-US" sz="2400" i="1" dirty="0" smtClean="0">
                <a:solidFill>
                  <a:schemeClr val="tx2">
                    <a:lumMod val="60000"/>
                    <a:lumOff val="40000"/>
                  </a:schemeClr>
                </a:solidFill>
              </a:rPr>
              <a:t> </a:t>
            </a:r>
            <a:r>
              <a:rPr lang="en-US" sz="2000" i="1" dirty="0" smtClean="0">
                <a:solidFill>
                  <a:schemeClr val="tx2">
                    <a:lumMod val="60000"/>
                    <a:lumOff val="40000"/>
                  </a:schemeClr>
                </a:solidFill>
              </a:rPr>
              <a:t>Abolish the gold standard</a:t>
            </a:r>
          </a:p>
          <a:p>
            <a:pPr>
              <a:buFont typeface="Wingdings" pitchFamily="2" charset="2"/>
              <a:buChar char="ü"/>
            </a:pPr>
            <a:r>
              <a:rPr lang="en-US" sz="2000" i="1" dirty="0" smtClean="0">
                <a:solidFill>
                  <a:schemeClr val="tx2">
                    <a:lumMod val="60000"/>
                    <a:lumOff val="40000"/>
                  </a:schemeClr>
                </a:solidFill>
              </a:rPr>
              <a:t>Announce the explicit objective of inflating the price level to pre-depression levels</a:t>
            </a:r>
          </a:p>
          <a:p>
            <a:pPr>
              <a:buFont typeface="Wingdings" pitchFamily="2" charset="2"/>
              <a:buChar char="ü"/>
            </a:pPr>
            <a:r>
              <a:rPr lang="en-US" sz="2000" i="1" dirty="0" smtClean="0">
                <a:solidFill>
                  <a:schemeClr val="tx2">
                    <a:lumMod val="60000"/>
                    <a:lumOff val="40000"/>
                  </a:schemeClr>
                </a:solidFill>
              </a:rPr>
              <a:t>Expand real and deficit spending</a:t>
            </a:r>
          </a:p>
          <a:p>
            <a:r>
              <a:rPr lang="en-US" sz="2400" dirty="0" smtClean="0"/>
              <a:t>All these actions violated prevailing policy dogmas, thus initiated a policy regime change. </a:t>
            </a:r>
          </a:p>
          <a:p>
            <a:r>
              <a:rPr lang="en-US" sz="2400" dirty="0" smtClean="0"/>
              <a:t>The regime change is formally modeled a repeated game in a DSGE framework and evaluated quantitatively. </a:t>
            </a:r>
          </a:p>
          <a:p>
            <a:endParaRPr lang="en-US" sz="2000" i="1" dirty="0" smtClean="0">
              <a:solidFill>
                <a:schemeClr val="tx2">
                  <a:lumMod val="60000"/>
                  <a:lumOff val="40000"/>
                </a:schemeClr>
              </a:solidFill>
            </a:endParaRP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Gold Standard Dogma</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a:p>
            <a:r>
              <a:rPr lang="en-US" sz="2800" dirty="0" smtClean="0"/>
              <a:t>In the 1920s, US government needs to keep gold reserve corresponds to 40% of its monetary base,  the price of gold is $20.67 per ounce. </a:t>
            </a:r>
          </a:p>
          <a:p>
            <a:r>
              <a:rPr lang="en-US" sz="2800" dirty="0" smtClean="0"/>
              <a:t>Support  the conventional wisdom: going off the gold standard was crucial for the recovery. </a:t>
            </a:r>
            <a:endParaRPr lang="en-US" sz="2800" dirty="0"/>
          </a:p>
        </p:txBody>
      </p:sp>
      <p:pic>
        <p:nvPicPr>
          <p:cNvPr id="22530" name="Picture 2"/>
          <p:cNvPicPr>
            <a:picLocks noChangeAspect="1" noChangeArrowheads="1"/>
          </p:cNvPicPr>
          <p:nvPr/>
        </p:nvPicPr>
        <p:blipFill>
          <a:blip r:embed="rId3" cstate="print"/>
          <a:srcRect/>
          <a:stretch>
            <a:fillRect/>
          </a:stretch>
        </p:blipFill>
        <p:spPr bwMode="auto">
          <a:xfrm>
            <a:off x="3429000" y="1710690"/>
            <a:ext cx="1524000" cy="518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Conclusions: </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r>
              <a:rPr lang="en-US" dirty="0" smtClean="0"/>
              <a:t>What separates the regime of  Hoover and Roosevelt:  elimination of several policy dogmas. </a:t>
            </a:r>
          </a:p>
          <a:p>
            <a:r>
              <a:rPr lang="en-US" dirty="0" smtClean="0"/>
              <a:t>This elimination accounts for about 70 to 80 percent of recovery of output and prices in 1933 to 1937.</a:t>
            </a:r>
          </a:p>
          <a:p>
            <a:r>
              <a:rPr lang="en-US" dirty="0" smtClean="0"/>
              <a:t>In the absence of the regime change,  would have continued the free fall,  output would have been 30 percent lower in 1937 then in 1933 (in data: 39 percent increase).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mtClean="0"/>
              <a:t>  </a:t>
            </a:r>
            <a:endParaRPr lang="en-US" dirty="0" smtClean="0"/>
          </a:p>
          <a:p>
            <a:pPr>
              <a:buNone/>
            </a:pPr>
            <a:endParaRPr lang="en-US" dirty="0"/>
          </a:p>
          <a:p>
            <a:pPr>
              <a:buNone/>
            </a:pPr>
            <a:r>
              <a:rPr lang="en-US" dirty="0" smtClean="0"/>
              <a:t>                               Thank    You!</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chor="t">
            <a:normAutofit fontScale="90000"/>
          </a:bodyPr>
          <a:lstStyle/>
          <a:p>
            <a:pPr algn="l"/>
            <a:r>
              <a:rPr lang="en-US" sz="2700" b="1" dirty="0" smtClean="0"/>
              <a:t>Historical Background</a:t>
            </a:r>
            <a:r>
              <a:rPr lang="en-US" sz="2700" dirty="0" smtClean="0"/>
              <a:t>: </a:t>
            </a:r>
            <a:br>
              <a:rPr lang="en-US" sz="2700" dirty="0" smtClean="0"/>
            </a:br>
            <a:r>
              <a:rPr lang="en-US" sz="2700" dirty="0" smtClean="0"/>
              <a:t>Roosevelt was elected president in November </a:t>
            </a:r>
            <a:r>
              <a:rPr lang="en-US" sz="2700" dirty="0" smtClean="0"/>
              <a:t>1932 </a:t>
            </a:r>
            <a:r>
              <a:rPr lang="en-US" sz="2700" dirty="0" smtClean="0"/>
              <a:t>and inaugurated in March 1933, succeeding President Hoover </a:t>
            </a:r>
            <a:r>
              <a:rPr lang="en-US" dirty="0" smtClean="0"/>
              <a:t>. </a:t>
            </a:r>
            <a:br>
              <a:rPr lang="en-US" dirty="0" smtClean="0"/>
            </a:br>
            <a:endParaRPr lang="en-US" dirty="0"/>
          </a:p>
        </p:txBody>
      </p:sp>
      <p:pic>
        <p:nvPicPr>
          <p:cNvPr id="2051" name="Picture 3"/>
          <p:cNvPicPr>
            <a:picLocks noGrp="1" noChangeAspect="1" noChangeArrowheads="1"/>
          </p:cNvPicPr>
          <p:nvPr>
            <p:ph sz="half" idx="2"/>
          </p:nvPr>
        </p:nvPicPr>
        <p:blipFill>
          <a:blip r:embed="rId3" cstate="print"/>
          <a:srcRect/>
          <a:stretch>
            <a:fillRect/>
          </a:stretch>
        </p:blipFill>
        <p:spPr bwMode="auto">
          <a:xfrm>
            <a:off x="5105400" y="2362200"/>
            <a:ext cx="3124200" cy="3429000"/>
          </a:xfrm>
          <a:prstGeom prst="rect">
            <a:avLst/>
          </a:prstGeom>
          <a:noFill/>
          <a:ln w="9525">
            <a:noFill/>
            <a:miter lim="800000"/>
            <a:headEnd/>
            <a:tailEnd/>
          </a:ln>
          <a:effectLst/>
        </p:spPr>
      </p:pic>
      <p:pic>
        <p:nvPicPr>
          <p:cNvPr id="2052" name="Picture 4"/>
          <p:cNvPicPr>
            <a:picLocks noGrp="1" noChangeAspect="1" noChangeArrowheads="1"/>
          </p:cNvPicPr>
          <p:nvPr>
            <p:ph sz="half" idx="1"/>
          </p:nvPr>
        </p:nvPicPr>
        <p:blipFill>
          <a:blip r:embed="rId4" cstate="print"/>
          <a:srcRect/>
          <a:stretch>
            <a:fillRect/>
          </a:stretch>
        </p:blipFill>
        <p:spPr bwMode="auto">
          <a:xfrm>
            <a:off x="773253" y="2438401"/>
            <a:ext cx="3189147"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bad the economy was at the turning point:</a:t>
            </a:r>
            <a:endParaRPr lang="en-US" dirty="0"/>
          </a:p>
        </p:txBody>
      </p:sp>
      <p:sp>
        <p:nvSpPr>
          <p:cNvPr id="7" name="Text Placeholder 6"/>
          <p:cNvSpPr>
            <a:spLocks noGrp="1"/>
          </p:cNvSpPr>
          <p:nvPr>
            <p:ph type="body" sz="half" idx="2"/>
          </p:nvPr>
        </p:nvSpPr>
        <p:spPr/>
        <p:txBody>
          <a:bodyPr>
            <a:normAutofit/>
          </a:bodyPr>
          <a:lstStyle/>
          <a:p>
            <a:r>
              <a:rPr lang="en-US" sz="2400" dirty="0" smtClean="0">
                <a:solidFill>
                  <a:srgbClr val="00B0F0"/>
                </a:solidFill>
              </a:rPr>
              <a:t>March of 1933: </a:t>
            </a:r>
          </a:p>
          <a:p>
            <a:pPr>
              <a:buFont typeface="Arial" pitchFamily="34" charset="0"/>
              <a:buChar char="•"/>
            </a:pPr>
            <a:r>
              <a:rPr lang="en-US" sz="2000" dirty="0" smtClean="0"/>
              <a:t>Short term interest rate 0.05%</a:t>
            </a:r>
          </a:p>
          <a:p>
            <a:pPr>
              <a:buFont typeface="Arial" pitchFamily="34" charset="0"/>
              <a:buChar char="•"/>
            </a:pPr>
            <a:r>
              <a:rPr lang="en-US" sz="2000" dirty="0" smtClean="0"/>
              <a:t>Output contracted by 13.4% in 1932</a:t>
            </a:r>
          </a:p>
          <a:p>
            <a:pPr>
              <a:buFont typeface="Arial" pitchFamily="34" charset="0"/>
              <a:buChar char="•"/>
            </a:pPr>
            <a:r>
              <a:rPr lang="en-US" sz="2000" dirty="0" smtClean="0"/>
              <a:t>CPI dropped by 10.2 percent in 1932</a:t>
            </a:r>
          </a:p>
          <a:p>
            <a:pPr>
              <a:buFont typeface="Arial" pitchFamily="34" charset="0"/>
              <a:buChar char="•"/>
            </a:pPr>
            <a:r>
              <a:rPr lang="en-US" sz="2000" dirty="0" smtClean="0"/>
              <a:t>Unemployment rate 24. 9%</a:t>
            </a:r>
            <a:endParaRPr lang="en-US" sz="20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3886200" y="762000"/>
            <a:ext cx="43434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4114800"/>
            <a:ext cx="5486400" cy="566738"/>
          </a:xfrm>
        </p:spPr>
        <p:txBody>
          <a:bodyPr/>
          <a:lstStyle/>
          <a:p>
            <a:r>
              <a:rPr lang="en-US" dirty="0" smtClean="0"/>
              <a:t>The Turning Point</a:t>
            </a:r>
            <a:endParaRPr lang="en-US" dirty="0"/>
          </a:p>
        </p:txBody>
      </p:sp>
      <p:sp>
        <p:nvSpPr>
          <p:cNvPr id="7" name="Text Placeholder 6"/>
          <p:cNvSpPr>
            <a:spLocks noGrp="1"/>
          </p:cNvSpPr>
          <p:nvPr>
            <p:ph type="body" sz="half" idx="2"/>
          </p:nvPr>
        </p:nvSpPr>
        <p:spPr>
          <a:xfrm>
            <a:off x="1828800" y="4648200"/>
            <a:ext cx="5486400" cy="1676400"/>
          </a:xfrm>
        </p:spPr>
        <p:txBody>
          <a:bodyPr/>
          <a:lstStyle/>
          <a:p>
            <a:pPr>
              <a:buFont typeface="Arial" pitchFamily="34" charset="0"/>
              <a:buChar char="•"/>
            </a:pPr>
            <a:r>
              <a:rPr lang="en-US" dirty="0" smtClean="0"/>
              <a:t>Quoted in the Wall Street Journal:</a:t>
            </a:r>
          </a:p>
          <a:p>
            <a:r>
              <a:rPr lang="en-US" dirty="0"/>
              <a:t> </a:t>
            </a:r>
            <a:r>
              <a:rPr lang="en-US" dirty="0" smtClean="0"/>
              <a:t>          “ We are agreed in  that our primary need is to insure an increase in the general level of commodity prices.”</a:t>
            </a:r>
          </a:p>
          <a:p>
            <a:pPr>
              <a:buFont typeface="Arial" pitchFamily="34" charset="0"/>
              <a:buChar char="•"/>
            </a:pPr>
            <a:r>
              <a:rPr lang="en-US" dirty="0" smtClean="0"/>
              <a:t>Dramatic increase in government spending</a:t>
            </a:r>
          </a:p>
          <a:p>
            <a:pPr>
              <a:buFont typeface="Arial" pitchFamily="34" charset="0"/>
              <a:buChar char="•"/>
            </a:pPr>
            <a:r>
              <a:rPr lang="en-US" dirty="0" smtClean="0"/>
              <a:t>Dramatic increase  in nominal liabilities</a:t>
            </a:r>
          </a:p>
          <a:p>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a:p>
        </p:txBody>
      </p:sp>
      <p:sp>
        <p:nvSpPr>
          <p:cNvPr id="15" name="Picture Placeholder 14"/>
          <p:cNvSpPr>
            <a:spLocks noGrp="1"/>
          </p:cNvSpPr>
          <p:nvPr>
            <p:ph type="pic" idx="1"/>
          </p:nvPr>
        </p:nvSpPr>
        <p:spPr>
          <a:xfrm>
            <a:off x="1792288" y="612775"/>
            <a:ext cx="5486400" cy="3578225"/>
          </a:xfrm>
        </p:spPr>
      </p:sp>
      <p:pic>
        <p:nvPicPr>
          <p:cNvPr id="4104" name="Picture 8"/>
          <p:cNvPicPr>
            <a:picLocks noChangeAspect="1" noChangeArrowheads="1"/>
          </p:cNvPicPr>
          <p:nvPr/>
        </p:nvPicPr>
        <p:blipFill>
          <a:blip r:embed="rId3" cstate="print"/>
          <a:srcRect/>
          <a:stretch>
            <a:fillRect/>
          </a:stretch>
        </p:blipFill>
        <p:spPr bwMode="auto">
          <a:xfrm>
            <a:off x="1752600" y="457200"/>
            <a:ext cx="5410200" cy="3624208"/>
          </a:xfrm>
          <a:prstGeom prst="rect">
            <a:avLst/>
          </a:prstGeom>
          <a:noFill/>
          <a:ln w="9525">
            <a:noFill/>
            <a:miter lim="800000"/>
            <a:headEnd/>
            <a:tailEnd/>
          </a:ln>
          <a:effectLst/>
        </p:spPr>
      </p:pic>
      <p:cxnSp>
        <p:nvCxnSpPr>
          <p:cNvPr id="22" name="Straight Connector 21"/>
          <p:cNvCxnSpPr/>
          <p:nvPr/>
        </p:nvCxnSpPr>
        <p:spPr>
          <a:xfrm>
            <a:off x="4648200" y="1676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62600" y="16764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48200" y="2286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62600" y="2286000"/>
            <a:ext cx="228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600" dirty="0" smtClean="0"/>
              <a:t>Regime Change: </a:t>
            </a:r>
            <a:endParaRPr lang="en-US" sz="3600"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57200" y="1219200"/>
            <a:ext cx="3581400" cy="2561312"/>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4114800" y="1143000"/>
            <a:ext cx="3620011" cy="25908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381000" y="3810000"/>
            <a:ext cx="7496175" cy="2800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Regime Change: Continued</a:t>
            </a:r>
            <a:endParaRPr lang="en-US" dirty="0"/>
          </a:p>
        </p:txBody>
      </p:sp>
      <p:pic>
        <p:nvPicPr>
          <p:cNvPr id="7170" name="Picture 2"/>
          <p:cNvPicPr>
            <a:picLocks noGrp="1" noChangeAspect="1" noChangeArrowheads="1"/>
          </p:cNvPicPr>
          <p:nvPr>
            <p:ph idx="1"/>
          </p:nvPr>
        </p:nvPicPr>
        <p:blipFill>
          <a:blip r:embed="rId4" cstate="print"/>
          <a:srcRect/>
          <a:stretch>
            <a:fillRect/>
          </a:stretch>
        </p:blipFill>
        <p:spPr bwMode="auto">
          <a:xfrm>
            <a:off x="838200" y="990601"/>
            <a:ext cx="7162800" cy="2286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cstate="print"/>
          <a:srcRect/>
          <a:stretch>
            <a:fillRect/>
          </a:stretch>
        </p:blipFill>
        <p:spPr bwMode="auto">
          <a:xfrm>
            <a:off x="990600" y="3352800"/>
            <a:ext cx="6477000" cy="26098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sz="3600" dirty="0" smtClean="0"/>
              <a:t>Shift in Expectation</a:t>
            </a:r>
            <a:endParaRPr lang="en-US" sz="3600"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914400" y="1066800"/>
            <a:ext cx="6257925" cy="1828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762000" y="2895600"/>
            <a:ext cx="7019925" cy="16002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cstate="print"/>
          <a:srcRect/>
          <a:stretch>
            <a:fillRect/>
          </a:stretch>
        </p:blipFill>
        <p:spPr bwMode="auto">
          <a:xfrm>
            <a:off x="990600" y="4419600"/>
            <a:ext cx="6143625"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4456</TotalTime>
  <Words>1540</Words>
  <Application>Microsoft Office PowerPoint</Application>
  <PresentationFormat>On-screen Show (4:3)</PresentationFormat>
  <Paragraphs>216</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Great Expectations and the End of the Depression</vt:lpstr>
      <vt:lpstr>Liquidity Trap</vt:lpstr>
      <vt:lpstr>Overview</vt:lpstr>
      <vt:lpstr>Historical Background:  Roosevelt was elected president in November 1932 and inaugurated in March 1933, succeeding President Hoover .  </vt:lpstr>
      <vt:lpstr>How bad the economy was at the turning point:</vt:lpstr>
      <vt:lpstr>The Turning Point</vt:lpstr>
      <vt:lpstr>Regime Change: </vt:lpstr>
      <vt:lpstr>Regime Change: Continued</vt:lpstr>
      <vt:lpstr>Shift in Expectation</vt:lpstr>
      <vt:lpstr>Relations with Existing Literature</vt:lpstr>
      <vt:lpstr>Model: Private Sectors</vt:lpstr>
      <vt:lpstr>IS and AS</vt:lpstr>
      <vt:lpstr>Government and Equilibrium</vt:lpstr>
      <vt:lpstr>Without imposing policy dogmas, the government’s maximization problem is: </vt:lpstr>
      <vt:lpstr>The Hoover Regime: Policy Dogmas must hold The Roosevelt Regime: Policy Dogmas were dropped What are the Policy Dogmas?</vt:lpstr>
      <vt:lpstr>Exogenous Shocks</vt:lpstr>
      <vt:lpstr>Intertemporal Shocks</vt:lpstr>
      <vt:lpstr>Why a Negative Real Interest Rate is Needed?</vt:lpstr>
      <vt:lpstr>Purely intertemporal shock: The efficient level of output and government spending remains constant.  The following two conditions are needed for equilibrium:</vt:lpstr>
      <vt:lpstr>Solving the model</vt:lpstr>
      <vt:lpstr>Characterizing the Hoover Regime: (Notation:                      ,                                                      ) </vt:lpstr>
      <vt:lpstr>Characterizing the Roosevelt Regime</vt:lpstr>
      <vt:lpstr>Further Comparison:</vt:lpstr>
      <vt:lpstr>A Calibrated Example: Calibration</vt:lpstr>
      <vt:lpstr>Slide 25</vt:lpstr>
      <vt:lpstr>An interesting question to ask:</vt:lpstr>
      <vt:lpstr>How expectation plays the critical role? The Hoover regime: </vt:lpstr>
      <vt:lpstr>Starting from 1933, the shock reverts back in 1939: </vt:lpstr>
      <vt:lpstr>Why Roosevelt regime increases output?</vt:lpstr>
      <vt:lpstr>The Gold Standard Dogma</vt:lpstr>
      <vt:lpstr>Conclusions: </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Expectations and the End of the Depression</dc:title>
  <dc:creator>MC SYSTEM</dc:creator>
  <cp:lastModifiedBy>wangyanyan</cp:lastModifiedBy>
  <cp:revision>121</cp:revision>
  <dcterms:created xsi:type="dcterms:W3CDTF">2009-02-09T13:31:11Z</dcterms:created>
  <dcterms:modified xsi:type="dcterms:W3CDTF">2009-12-03T03:38:01Z</dcterms:modified>
</cp:coreProperties>
</file>